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0" r:id="rId6"/>
    <p:sldId id="262" r:id="rId7"/>
    <p:sldId id="259" r:id="rId8"/>
    <p:sldId id="261" r:id="rId9"/>
    <p:sldId id="263" r:id="rId10"/>
    <p:sldId id="267" r:id="rId11"/>
    <p:sldId id="268" r:id="rId12"/>
    <p:sldId id="264" r:id="rId13"/>
    <p:sldId id="265" r:id="rId14"/>
  </p:sldIdLst>
  <p:sldSz cx="18288000" cy="10287000"/>
  <p:notesSz cx="6858000" cy="9144000"/>
  <p:embeddedFontLst>
    <p:embeddedFont>
      <p:font typeface="210 클레이토이" panose="020B0604020202020204" charset="0"/>
      <p:regular r:id="rId15"/>
    </p:embeddedFont>
    <p:embeddedFont>
      <p:font typeface="Aristotelica Pro" panose="020B0604020202020204" charset="0"/>
      <p:regular r:id="rId16"/>
    </p:embeddedFont>
    <p:embeddedFont>
      <p:font typeface="Bebas Neue Cyrillic" panose="020B0604020202020204" charset="0"/>
      <p:regular r:id="rId17"/>
    </p:embeddedFont>
    <p:embeddedFont>
      <p:font typeface="Prompt Light" panose="00000400000000000000" pitchFamily="2" charset="-34"/>
      <p:regular r:id="rId18"/>
      <p: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8" d="100"/>
          <a:sy n="38" d="100"/>
        </p:scale>
        <p:origin x="608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6.sv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3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27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</a:blip>
          <a:srcRect/>
          <a:stretch>
            <a:fillRect/>
          </a:stretch>
        </p:blipFill>
        <p:spPr>
          <a:xfrm rot="-6714334">
            <a:off x="-10978702" y="1527947"/>
            <a:ext cx="19028773" cy="1028822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16000"/>
          </a:blip>
          <a:srcRect/>
          <a:stretch>
            <a:fillRect/>
          </a:stretch>
        </p:blipFill>
        <p:spPr>
          <a:xfrm rot="-5577974">
            <a:off x="-6917454" y="2881381"/>
            <a:ext cx="13834908" cy="687133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-2517405">
            <a:off x="15184873" y="6015425"/>
            <a:ext cx="7349255" cy="7349255"/>
            <a:chOff x="0" y="0"/>
            <a:chExt cx="9799007" cy="979900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799007" cy="9799007"/>
            </a:xfrm>
            <a:custGeom>
              <a:avLst/>
              <a:gdLst/>
              <a:ahLst/>
              <a:cxnLst/>
              <a:rect l="l" t="t" r="r" b="b"/>
              <a:pathLst>
                <a:path w="9799007" h="9799007">
                  <a:moveTo>
                    <a:pt x="0" y="0"/>
                  </a:moveTo>
                  <a:lnTo>
                    <a:pt x="9799007" y="0"/>
                  </a:lnTo>
                  <a:lnTo>
                    <a:pt x="9799007" y="9799007"/>
                  </a:lnTo>
                  <a:lnTo>
                    <a:pt x="0" y="9799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328102" y="0"/>
              <a:ext cx="546100" cy="546100"/>
              <a:chOff x="6705600" y="1371600"/>
              <a:chExt cx="10972800" cy="1097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6705545" y="1347009"/>
                <a:ext cx="10972910" cy="11021982"/>
              </a:xfrm>
              <a:custGeom>
                <a:avLst/>
                <a:gdLst/>
                <a:ahLst/>
                <a:cxnLst/>
                <a:rect l="l" t="t" r="r" b="b"/>
                <a:pathLst>
                  <a:path w="10972910" h="11021982">
                    <a:moveTo>
                      <a:pt x="55" y="5510991"/>
                    </a:moveTo>
                    <a:cubicBezTo>
                      <a:pt x="-8737" y="7476938"/>
                      <a:pt x="1035038" y="9297321"/>
                      <a:pt x="2736148" y="10282842"/>
                    </a:cubicBezTo>
                    <a:cubicBezTo>
                      <a:pt x="4437258" y="11268362"/>
                      <a:pt x="6535653" y="11268362"/>
                      <a:pt x="8236763" y="10282842"/>
                    </a:cubicBezTo>
                    <a:cubicBezTo>
                      <a:pt x="9937872" y="9297321"/>
                      <a:pt x="10981647" y="7476938"/>
                      <a:pt x="10972855" y="5510991"/>
                    </a:cubicBezTo>
                    <a:cubicBezTo>
                      <a:pt x="10981647" y="3545044"/>
                      <a:pt x="9937872" y="1724661"/>
                      <a:pt x="8236763" y="739140"/>
                    </a:cubicBezTo>
                    <a:cubicBezTo>
                      <a:pt x="6535653" y="-246380"/>
                      <a:pt x="4437258" y="-246380"/>
                      <a:pt x="2736148" y="739140"/>
                    </a:cubicBezTo>
                    <a:cubicBezTo>
                      <a:pt x="1035038" y="1724661"/>
                      <a:pt x="-8737" y="3545044"/>
                      <a:pt x="55" y="551099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3456576" y="1848147"/>
              <a:ext cx="404763" cy="404763"/>
              <a:chOff x="6705600" y="1371600"/>
              <a:chExt cx="10972800" cy="1097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6705545" y="1347009"/>
                <a:ext cx="10972910" cy="11021982"/>
              </a:xfrm>
              <a:custGeom>
                <a:avLst/>
                <a:gdLst/>
                <a:ahLst/>
                <a:cxnLst/>
                <a:rect l="l" t="t" r="r" b="b"/>
                <a:pathLst>
                  <a:path w="10972910" h="11021982">
                    <a:moveTo>
                      <a:pt x="55" y="5510991"/>
                    </a:moveTo>
                    <a:cubicBezTo>
                      <a:pt x="-8737" y="7476938"/>
                      <a:pt x="1035038" y="9297321"/>
                      <a:pt x="2736148" y="10282842"/>
                    </a:cubicBezTo>
                    <a:cubicBezTo>
                      <a:pt x="4437258" y="11268362"/>
                      <a:pt x="6535653" y="11268362"/>
                      <a:pt x="8236763" y="10282842"/>
                    </a:cubicBezTo>
                    <a:cubicBezTo>
                      <a:pt x="9937872" y="9297321"/>
                      <a:pt x="10981647" y="7476938"/>
                      <a:pt x="10972855" y="5510991"/>
                    </a:cubicBezTo>
                    <a:cubicBezTo>
                      <a:pt x="10981647" y="3545044"/>
                      <a:pt x="9937872" y="1724661"/>
                      <a:pt x="8236763" y="739140"/>
                    </a:cubicBezTo>
                    <a:cubicBezTo>
                      <a:pt x="6535653" y="-246380"/>
                      <a:pt x="4437258" y="-246380"/>
                      <a:pt x="2736148" y="739140"/>
                    </a:cubicBezTo>
                    <a:cubicBezTo>
                      <a:pt x="1035038" y="1724661"/>
                      <a:pt x="-8737" y="3545044"/>
                      <a:pt x="55" y="551099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</p:grpSp>
      <p:sp>
        <p:nvSpPr>
          <p:cNvPr id="10" name="Freeform 10"/>
          <p:cNvSpPr/>
          <p:nvPr/>
        </p:nvSpPr>
        <p:spPr>
          <a:xfrm rot="-3521480">
            <a:off x="-6131366" y="1274431"/>
            <a:ext cx="12262732" cy="8316362"/>
          </a:xfrm>
          <a:custGeom>
            <a:avLst/>
            <a:gdLst/>
            <a:ahLst/>
            <a:cxnLst/>
            <a:rect l="l" t="t" r="r" b="b"/>
            <a:pathLst>
              <a:path w="12262732" h="8316362">
                <a:moveTo>
                  <a:pt x="0" y="0"/>
                </a:moveTo>
                <a:lnTo>
                  <a:pt x="12262732" y="0"/>
                </a:lnTo>
                <a:lnTo>
                  <a:pt x="12262732" y="8316363"/>
                </a:lnTo>
                <a:lnTo>
                  <a:pt x="0" y="83163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-2195857" y="-768923"/>
            <a:ext cx="4259884" cy="4259884"/>
            <a:chOff x="0" y="0"/>
            <a:chExt cx="5679845" cy="567984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679845" cy="5679845"/>
            </a:xfrm>
            <a:custGeom>
              <a:avLst/>
              <a:gdLst/>
              <a:ahLst/>
              <a:cxnLst/>
              <a:rect l="l" t="t" r="r" b="b"/>
              <a:pathLst>
                <a:path w="5679845" h="5679845">
                  <a:moveTo>
                    <a:pt x="0" y="0"/>
                  </a:moveTo>
                  <a:lnTo>
                    <a:pt x="5679845" y="0"/>
                  </a:lnTo>
                  <a:lnTo>
                    <a:pt x="5679845" y="5679845"/>
                  </a:lnTo>
                  <a:lnTo>
                    <a:pt x="0" y="56798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5130465" y="3518270"/>
              <a:ext cx="287468" cy="287468"/>
              <a:chOff x="6705600" y="1371600"/>
              <a:chExt cx="10972800" cy="1097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6705545" y="1347009"/>
                <a:ext cx="10972910" cy="11021982"/>
              </a:xfrm>
              <a:custGeom>
                <a:avLst/>
                <a:gdLst/>
                <a:ahLst/>
                <a:cxnLst/>
                <a:rect l="l" t="t" r="r" b="b"/>
                <a:pathLst>
                  <a:path w="10972910" h="11021982">
                    <a:moveTo>
                      <a:pt x="55" y="5510991"/>
                    </a:moveTo>
                    <a:cubicBezTo>
                      <a:pt x="-8737" y="7476938"/>
                      <a:pt x="1035038" y="9297321"/>
                      <a:pt x="2736148" y="10282842"/>
                    </a:cubicBezTo>
                    <a:cubicBezTo>
                      <a:pt x="4437258" y="11268362"/>
                      <a:pt x="6535653" y="11268362"/>
                      <a:pt x="8236763" y="10282842"/>
                    </a:cubicBezTo>
                    <a:cubicBezTo>
                      <a:pt x="9937872" y="9297321"/>
                      <a:pt x="10981647" y="7476938"/>
                      <a:pt x="10972855" y="5510991"/>
                    </a:cubicBezTo>
                    <a:cubicBezTo>
                      <a:pt x="10981647" y="3545044"/>
                      <a:pt x="9937872" y="1724661"/>
                      <a:pt x="8236763" y="739140"/>
                    </a:cubicBezTo>
                    <a:cubicBezTo>
                      <a:pt x="6535653" y="-246380"/>
                      <a:pt x="4437258" y="-246380"/>
                      <a:pt x="2736148" y="739140"/>
                    </a:cubicBezTo>
                    <a:cubicBezTo>
                      <a:pt x="1035038" y="1724661"/>
                      <a:pt x="-8737" y="3545044"/>
                      <a:pt x="55" y="551099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</p:grpSp>
      <p:grpSp>
        <p:nvGrpSpPr>
          <p:cNvPr id="15" name="Group 15"/>
          <p:cNvGrpSpPr/>
          <p:nvPr/>
        </p:nvGrpSpPr>
        <p:grpSpPr>
          <a:xfrm>
            <a:off x="2357663" y="1253149"/>
            <a:ext cx="14166573" cy="4629316"/>
            <a:chOff x="-134672" y="330144"/>
            <a:chExt cx="15483626" cy="3680531"/>
          </a:xfrm>
        </p:grpSpPr>
        <p:sp>
          <p:nvSpPr>
            <p:cNvPr id="16" name="TextBox 16"/>
            <p:cNvSpPr txBox="1"/>
            <p:nvPr/>
          </p:nvSpPr>
          <p:spPr>
            <a:xfrm>
              <a:off x="0" y="330144"/>
              <a:ext cx="11158439" cy="19701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24"/>
                </a:lnSpc>
              </a:pPr>
              <a:endParaRPr lang="en-US" sz="5500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-134672" y="2300343"/>
              <a:ext cx="15483626" cy="1710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460"/>
                </a:lnSpc>
              </a:pPr>
              <a:r>
                <a:rPr lang="en-US" sz="5500" b="1" spc="84" dirty="0">
                  <a:solidFill>
                    <a:srgbClr val="00B0F0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APLIKASI CHATBOT MEDIS “MEDIGEMINI” BERBASIS WEB MENGGUNAKAN GOOGLE GEMINI API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D361032-D1BD-BD36-44A1-7FE66BB51F09}"/>
              </a:ext>
            </a:extLst>
          </p:cNvPr>
          <p:cNvSpPr/>
          <p:nvPr/>
        </p:nvSpPr>
        <p:spPr>
          <a:xfrm rot="-2517405">
            <a:off x="-2012090" y="-2034890"/>
            <a:ext cx="14356781" cy="14356781"/>
          </a:xfrm>
          <a:custGeom>
            <a:avLst/>
            <a:gdLst/>
            <a:ahLst/>
            <a:cxnLst/>
            <a:rect l="l" t="t" r="r" b="b"/>
            <a:pathLst>
              <a:path w="14356781" h="14356781">
                <a:moveTo>
                  <a:pt x="0" y="0"/>
                </a:moveTo>
                <a:lnTo>
                  <a:pt x="14356781" y="0"/>
                </a:lnTo>
                <a:lnTo>
                  <a:pt x="14356781" y="14356780"/>
                </a:lnTo>
                <a:lnTo>
                  <a:pt x="0" y="14356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6AC9B9-D939-AEA1-9CDD-3F9C10ED3E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97180"/>
            <a:ext cx="11697412" cy="96926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367C27-CAD7-1252-AD59-32365EE3AD38}"/>
              </a:ext>
            </a:extLst>
          </p:cNvPr>
          <p:cNvSpPr txBox="1"/>
          <p:nvPr/>
        </p:nvSpPr>
        <p:spPr>
          <a:xfrm>
            <a:off x="12706172" y="1409700"/>
            <a:ext cx="5124627" cy="827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b="1" dirty="0">
                <a:latin typeface="Aptos Display" panose="020B0004020202020204" pitchFamily="34" charset="0"/>
              </a:rPr>
              <a:t>Alur Kerja AI </a:t>
            </a:r>
            <a:r>
              <a:rPr lang="id-ID" sz="2800" b="1" dirty="0" err="1">
                <a:latin typeface="Aptos Display" panose="020B0004020202020204" pitchFamily="34" charset="0"/>
              </a:rPr>
              <a:t>mediGemini</a:t>
            </a:r>
            <a:r>
              <a:rPr lang="id-ID" sz="2800" b="1" dirty="0">
                <a:latin typeface="Aptos Display" panose="020B0004020202020204" pitchFamily="34" charset="0"/>
              </a:rPr>
              <a:t>:</a:t>
            </a:r>
            <a:endParaRPr lang="id-ID" sz="2800" dirty="0">
              <a:latin typeface="Aptos Display" panose="020B0004020202020204" pitchFamily="34" charset="0"/>
            </a:endParaRPr>
          </a:p>
          <a:p>
            <a:pPr marL="514350" indent="-514350">
              <a:buAutoNum type="arabicPeriod"/>
            </a:pPr>
            <a:r>
              <a:rPr lang="id-ID" sz="2800" b="1" dirty="0">
                <a:latin typeface="Aptos Display" panose="020B0004020202020204" pitchFamily="34" charset="0"/>
              </a:rPr>
              <a:t>Validasi Sesi:</a:t>
            </a:r>
            <a:r>
              <a:rPr lang="id-ID" sz="2800" dirty="0">
                <a:latin typeface="Aptos Display" panose="020B0004020202020204" pitchFamily="34" charset="0"/>
              </a:rPr>
              <a:t> </a:t>
            </a:r>
            <a:endParaRPr lang="en-US" sz="2800" dirty="0">
              <a:latin typeface="Aptos Display" panose="020B0004020202020204" pitchFamily="34" charset="0"/>
            </a:endParaRPr>
          </a:p>
          <a:p>
            <a:r>
              <a:rPr lang="id-ID" sz="2800" dirty="0">
                <a:latin typeface="Aptos Display" panose="020B0004020202020204" pitchFamily="34" charset="0"/>
              </a:rPr>
              <a:t>Sistem mengecek atau membuat </a:t>
            </a:r>
            <a:r>
              <a:rPr lang="id-ID" sz="2800" i="1" dirty="0" err="1">
                <a:latin typeface="Aptos Display" panose="020B0004020202020204" pitchFamily="34" charset="0"/>
              </a:rPr>
              <a:t>Session</a:t>
            </a:r>
            <a:r>
              <a:rPr lang="id-ID" sz="2800" i="1" dirty="0">
                <a:latin typeface="Aptos Display" panose="020B0004020202020204" pitchFamily="34" charset="0"/>
              </a:rPr>
              <a:t> ID</a:t>
            </a:r>
            <a:r>
              <a:rPr lang="id-ID" sz="2800" dirty="0">
                <a:latin typeface="Aptos Display" panose="020B0004020202020204" pitchFamily="34" charset="0"/>
              </a:rPr>
              <a:t> untuk memastikan riwayat percakapan tidak tertukar.</a:t>
            </a:r>
          </a:p>
          <a:p>
            <a:r>
              <a:rPr lang="id-ID" sz="2800" b="1" dirty="0">
                <a:latin typeface="Aptos Display" panose="020B0004020202020204" pitchFamily="34" charset="0"/>
              </a:rPr>
              <a:t>2. Penyusunan </a:t>
            </a:r>
            <a:r>
              <a:rPr lang="id-ID" sz="2800" b="1" dirty="0" err="1">
                <a:latin typeface="Aptos Display" panose="020B0004020202020204" pitchFamily="34" charset="0"/>
              </a:rPr>
              <a:t>Prompt</a:t>
            </a:r>
            <a:r>
              <a:rPr lang="id-ID" sz="2800" b="1" dirty="0">
                <a:latin typeface="Aptos Display" panose="020B0004020202020204" pitchFamily="34" charset="0"/>
              </a:rPr>
              <a:t>:</a:t>
            </a:r>
            <a:endParaRPr lang="en-US" sz="2800" b="1" dirty="0">
              <a:latin typeface="Aptos Display" panose="020B0004020202020204" pitchFamily="34" charset="0"/>
            </a:endParaRPr>
          </a:p>
          <a:p>
            <a:r>
              <a:rPr lang="id-ID" sz="2800" dirty="0">
                <a:latin typeface="Aptos Display" panose="020B0004020202020204" pitchFamily="34" charset="0"/>
              </a:rPr>
              <a:t>Pesan pengguna digabungkan dengan instruksi khusus (</a:t>
            </a:r>
            <a:r>
              <a:rPr lang="id-ID" sz="2800" i="1" dirty="0">
                <a:latin typeface="Aptos Display" panose="020B0004020202020204" pitchFamily="34" charset="0"/>
              </a:rPr>
              <a:t>System </a:t>
            </a:r>
            <a:r>
              <a:rPr lang="id-ID" sz="2800" i="1" dirty="0" err="1">
                <a:latin typeface="Aptos Display" panose="020B0004020202020204" pitchFamily="34" charset="0"/>
              </a:rPr>
              <a:t>Prompt</a:t>
            </a:r>
            <a:r>
              <a:rPr lang="id-ID" sz="2800" dirty="0">
                <a:latin typeface="Aptos Display" panose="020B0004020202020204" pitchFamily="34" charset="0"/>
              </a:rPr>
              <a:t>) yang diambil dari </a:t>
            </a:r>
            <a:r>
              <a:rPr lang="id-ID" sz="2800" i="1" dirty="0" err="1">
                <a:latin typeface="Aptos Display" panose="020B0004020202020204" pitchFamily="34" charset="0"/>
              </a:rPr>
              <a:t>database</a:t>
            </a:r>
            <a:r>
              <a:rPr lang="id-ID" sz="2800" dirty="0">
                <a:latin typeface="Aptos Display" panose="020B0004020202020204" pitchFamily="34" charset="0"/>
              </a:rPr>
              <a:t>.</a:t>
            </a:r>
          </a:p>
          <a:p>
            <a:r>
              <a:rPr lang="id-ID" sz="2800" b="1" dirty="0">
                <a:latin typeface="Aptos Display" panose="020B0004020202020204" pitchFamily="34" charset="0"/>
              </a:rPr>
              <a:t>3. </a:t>
            </a:r>
            <a:r>
              <a:rPr lang="id-ID" sz="2800" b="1" dirty="0" err="1">
                <a:latin typeface="Aptos Display" panose="020B0004020202020204" pitchFamily="34" charset="0"/>
              </a:rPr>
              <a:t>Request</a:t>
            </a:r>
            <a:r>
              <a:rPr lang="id-ID" sz="2800" b="1" dirty="0">
                <a:latin typeface="Aptos Display" panose="020B0004020202020204" pitchFamily="34" charset="0"/>
              </a:rPr>
              <a:t> API:</a:t>
            </a:r>
            <a:r>
              <a:rPr lang="id-ID" sz="2800" dirty="0">
                <a:latin typeface="Aptos Display" panose="020B0004020202020204" pitchFamily="34" charset="0"/>
              </a:rPr>
              <a:t> </a:t>
            </a:r>
            <a:endParaRPr lang="en-US" sz="2800" dirty="0">
              <a:latin typeface="Aptos Display" panose="020B0004020202020204" pitchFamily="34" charset="0"/>
            </a:endParaRPr>
          </a:p>
          <a:p>
            <a:r>
              <a:rPr lang="id-ID" sz="2800" dirty="0">
                <a:latin typeface="Aptos Display" panose="020B0004020202020204" pitchFamily="34" charset="0"/>
              </a:rPr>
              <a:t>Data dikirim ke Google Gemini API untuk diproses.</a:t>
            </a:r>
          </a:p>
          <a:p>
            <a:r>
              <a:rPr lang="id-ID" sz="2800" b="1" dirty="0">
                <a:latin typeface="Aptos Display" panose="020B0004020202020204" pitchFamily="34" charset="0"/>
              </a:rPr>
              <a:t>4. Penyimpanan &amp; </a:t>
            </a:r>
            <a:r>
              <a:rPr lang="id-ID" sz="2800" b="1" dirty="0" err="1">
                <a:latin typeface="Aptos Display" panose="020B0004020202020204" pitchFamily="34" charset="0"/>
              </a:rPr>
              <a:t>Output</a:t>
            </a:r>
            <a:r>
              <a:rPr lang="id-ID" sz="2800" b="1" dirty="0">
                <a:latin typeface="Aptos Display" panose="020B0004020202020204" pitchFamily="34" charset="0"/>
              </a:rPr>
              <a:t>:</a:t>
            </a:r>
            <a:r>
              <a:rPr lang="id-ID" sz="2800" dirty="0">
                <a:latin typeface="Aptos Display" panose="020B0004020202020204" pitchFamily="34" charset="0"/>
              </a:rPr>
              <a:t> </a:t>
            </a:r>
            <a:endParaRPr lang="en-US" sz="2800" dirty="0">
              <a:latin typeface="Aptos Display" panose="020B0004020202020204" pitchFamily="34" charset="0"/>
            </a:endParaRPr>
          </a:p>
          <a:p>
            <a:r>
              <a:rPr lang="id-ID" sz="2800" dirty="0">
                <a:latin typeface="Aptos Display" panose="020B0004020202020204" pitchFamily="34" charset="0"/>
              </a:rPr>
              <a:t>Jika sukses, respons disimpan ke </a:t>
            </a:r>
            <a:r>
              <a:rPr lang="id-ID" sz="2800" i="1" dirty="0" err="1">
                <a:latin typeface="Aptos Display" panose="020B0004020202020204" pitchFamily="34" charset="0"/>
              </a:rPr>
              <a:t>database</a:t>
            </a:r>
            <a:r>
              <a:rPr lang="id-ID" sz="2800" dirty="0">
                <a:latin typeface="Aptos Display" panose="020B0004020202020204" pitchFamily="34" charset="0"/>
              </a:rPr>
              <a:t> dan ditampilkan ke pengguna. Jika gagal, sistem menampilkan pesan </a:t>
            </a:r>
            <a:r>
              <a:rPr lang="id-ID" sz="2800" i="1" dirty="0" err="1">
                <a:latin typeface="Aptos Display" panose="020B0004020202020204" pitchFamily="34" charset="0"/>
              </a:rPr>
              <a:t>error</a:t>
            </a:r>
            <a:r>
              <a:rPr lang="id-ID" sz="2800" dirty="0">
                <a:latin typeface="Aptos Display" panose="020B0004020202020204" pitchFamily="34" charset="0"/>
              </a:rPr>
              <a:t>.</a:t>
            </a:r>
          </a:p>
          <a:p>
            <a:endParaRPr lang="id-ID" sz="2800" dirty="0">
              <a:latin typeface="Aptos Display" panose="020B00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E6A395-22B6-D379-E931-7FD11BEBD77A}"/>
              </a:ext>
            </a:extLst>
          </p:cNvPr>
          <p:cNvSpPr/>
          <p:nvPr/>
        </p:nvSpPr>
        <p:spPr>
          <a:xfrm>
            <a:off x="12808529" y="342900"/>
            <a:ext cx="5022269" cy="914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Alur </a:t>
            </a:r>
            <a:r>
              <a:rPr lang="en-US" sz="3200" dirty="0" err="1">
                <a:solidFill>
                  <a:schemeClr val="tx1"/>
                </a:solidFill>
              </a:rPr>
              <a:t>Kerja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Sistem</a:t>
            </a:r>
            <a:r>
              <a:rPr lang="en-US" sz="3200" dirty="0">
                <a:solidFill>
                  <a:schemeClr val="tx1"/>
                </a:solidFill>
              </a:rPr>
              <a:t> Ai</a:t>
            </a:r>
            <a:endParaRPr lang="id-ID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627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BF424C-E74A-F50F-56F2-35FECAD129CD}"/>
              </a:ext>
            </a:extLst>
          </p:cNvPr>
          <p:cNvSpPr/>
          <p:nvPr/>
        </p:nvSpPr>
        <p:spPr>
          <a:xfrm>
            <a:off x="16329" y="10886"/>
            <a:ext cx="18271671" cy="1023256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C60891-9D70-71AF-F366-B5BF112F6A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29" y="-201386"/>
            <a:ext cx="7146471" cy="100148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Dashboard Admin &amp; Database</a:t>
            </a:r>
            <a:endParaRPr lang="id-ID" dirty="0">
              <a:solidFill>
                <a:schemeClr val="bg1"/>
              </a:solidFill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0B8F22ED-1A2A-4C40-0D07-D797EB8A538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</a:blip>
          <a:srcRect/>
          <a:stretch>
            <a:fillRect/>
          </a:stretch>
        </p:blipFill>
        <p:spPr>
          <a:xfrm rot="5400000">
            <a:off x="-1657476" y="3877171"/>
            <a:ext cx="6520323" cy="6710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912906-6776-B96D-DD28-DC7D4FDB9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" y="714298"/>
            <a:ext cx="11688381" cy="5406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2B1257-7EC0-2748-DECA-3259D4588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7058" y="4560316"/>
            <a:ext cx="8621328" cy="5715798"/>
          </a:xfrm>
          <a:prstGeom prst="rect">
            <a:avLst/>
          </a:prstGeom>
        </p:spPr>
      </p:pic>
      <p:sp>
        <p:nvSpPr>
          <p:cNvPr id="11" name="Freeform 2">
            <a:extLst>
              <a:ext uri="{FF2B5EF4-FFF2-40B4-BE49-F238E27FC236}">
                <a16:creationId xmlns:a16="http://schemas.microsoft.com/office/drawing/2014/main" id="{08FEBE96-8115-BC3A-C569-26C398D98B85}"/>
              </a:ext>
            </a:extLst>
          </p:cNvPr>
          <p:cNvSpPr/>
          <p:nvPr/>
        </p:nvSpPr>
        <p:spPr>
          <a:xfrm rot="-2517405">
            <a:off x="6921470" y="-2034891"/>
            <a:ext cx="14356781" cy="14356781"/>
          </a:xfrm>
          <a:custGeom>
            <a:avLst/>
            <a:gdLst/>
            <a:ahLst/>
            <a:cxnLst/>
            <a:rect l="l" t="t" r="r" b="b"/>
            <a:pathLst>
              <a:path w="14356781" h="14356781">
                <a:moveTo>
                  <a:pt x="0" y="0"/>
                </a:moveTo>
                <a:lnTo>
                  <a:pt x="14356781" y="0"/>
                </a:lnTo>
                <a:lnTo>
                  <a:pt x="14356781" y="14356780"/>
                </a:lnTo>
                <a:lnTo>
                  <a:pt x="0" y="143567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1F2240BF-FE4A-4C5A-B75E-003FA11588E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1963400" y="451365"/>
            <a:ext cx="5824537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id-ID" altLang="id-ID" sz="2400" b="1" dirty="0" err="1">
                <a:solidFill>
                  <a:schemeClr val="bg1"/>
                </a:solidFill>
                <a:latin typeface="Aptos Display" panose="020B0004020202020204" pitchFamily="34" charset="0"/>
              </a:rPr>
              <a:t>Prompt</a:t>
            </a:r>
            <a:r>
              <a:rPr lang="id-ID" altLang="id-ID" sz="2400" b="1" dirty="0">
                <a:solidFill>
                  <a:schemeClr val="bg1"/>
                </a:solidFill>
                <a:latin typeface="Aptos Display" panose="020B0004020202020204" pitchFamily="34" charset="0"/>
              </a:rPr>
              <a:t> Dinamis:</a:t>
            </a:r>
            <a:r>
              <a:rPr lang="id-ID" altLang="id-ID" sz="2400" dirty="0">
                <a:solidFill>
                  <a:schemeClr val="bg1"/>
                </a:solidFill>
                <a:latin typeface="Aptos Display" panose="020B0004020202020204" pitchFamily="34" charset="0"/>
              </a:rPr>
              <a:t> Modifikasi instruksi dan persona AI (Dr. </a:t>
            </a:r>
            <a:r>
              <a:rPr lang="id-ID" altLang="id-ID" sz="2400" dirty="0" err="1">
                <a:solidFill>
                  <a:schemeClr val="bg1"/>
                </a:solidFill>
                <a:latin typeface="Aptos Display" panose="020B0004020202020204" pitchFamily="34" charset="0"/>
              </a:rPr>
              <a:t>Nexus</a:t>
            </a:r>
            <a:r>
              <a:rPr lang="id-ID" altLang="id-ID" sz="2400" dirty="0">
                <a:solidFill>
                  <a:schemeClr val="bg1"/>
                </a:solidFill>
                <a:latin typeface="Aptos Display" panose="020B0004020202020204" pitchFamily="34" charset="0"/>
              </a:rPr>
              <a:t>) secara </a:t>
            </a:r>
            <a:r>
              <a:rPr lang="id-ID" altLang="id-ID" sz="2400" i="1" dirty="0">
                <a:solidFill>
                  <a:schemeClr val="bg1"/>
                </a:solidFill>
                <a:latin typeface="Aptos Display" panose="020B0004020202020204" pitchFamily="34" charset="0"/>
              </a:rPr>
              <a:t>real-</a:t>
            </a:r>
            <a:r>
              <a:rPr lang="id-ID" altLang="id-ID" sz="2400" i="1" dirty="0" err="1">
                <a:solidFill>
                  <a:schemeClr val="bg1"/>
                </a:solidFill>
                <a:latin typeface="Aptos Display" panose="020B0004020202020204" pitchFamily="34" charset="0"/>
              </a:rPr>
              <a:t>time</a:t>
            </a:r>
            <a:r>
              <a:rPr lang="id-ID" altLang="id-ID" sz="2400" dirty="0">
                <a:solidFill>
                  <a:schemeClr val="bg1"/>
                </a:solidFill>
                <a:latin typeface="Aptos Display" panose="020B0004020202020204" pitchFamily="34" charset="0"/>
              </a:rPr>
              <a:t> tanpa perlu mengubah kode program.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id-ID" altLang="id-ID" sz="2400" b="1" dirty="0">
                <a:solidFill>
                  <a:schemeClr val="bg1"/>
                </a:solidFill>
                <a:latin typeface="Aptos Display" panose="020B0004020202020204" pitchFamily="34" charset="0"/>
              </a:rPr>
              <a:t>Manajemen </a:t>
            </a:r>
            <a:r>
              <a:rPr lang="id-ID" altLang="id-ID" sz="2400" b="1" dirty="0" err="1">
                <a:solidFill>
                  <a:schemeClr val="bg1"/>
                </a:solidFill>
                <a:latin typeface="Aptos Display" panose="020B0004020202020204" pitchFamily="34" charset="0"/>
              </a:rPr>
              <a:t>User</a:t>
            </a:r>
            <a:r>
              <a:rPr lang="id-ID" altLang="id-ID" sz="2400" b="1" dirty="0">
                <a:solidFill>
                  <a:schemeClr val="bg1"/>
                </a:solidFill>
                <a:latin typeface="Aptos Display" panose="020B0004020202020204" pitchFamily="34" charset="0"/>
              </a:rPr>
              <a:t>:</a:t>
            </a:r>
            <a:r>
              <a:rPr lang="id-ID" altLang="id-ID" sz="2400" dirty="0">
                <a:solidFill>
                  <a:schemeClr val="bg1"/>
                </a:solidFill>
                <a:latin typeface="Aptos Display" panose="020B0004020202020204" pitchFamily="34" charset="0"/>
              </a:rPr>
              <a:t> Kontrol penuh untuk memantau dan mengelola akun pengguna terdaftar.</a:t>
            </a:r>
          </a:p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id-ID" altLang="id-ID" sz="2400" b="1" dirty="0" err="1">
                <a:solidFill>
                  <a:schemeClr val="bg1"/>
                </a:solidFill>
                <a:latin typeface="Aptos Display" panose="020B0004020202020204" pitchFamily="34" charset="0"/>
              </a:rPr>
              <a:t>Database</a:t>
            </a:r>
            <a:r>
              <a:rPr lang="id-ID" altLang="id-ID" sz="2400" b="1" dirty="0">
                <a:solidFill>
                  <a:schemeClr val="bg1"/>
                </a:solidFill>
                <a:latin typeface="Aptos Display" panose="020B0004020202020204" pitchFamily="34" charset="0"/>
              </a:rPr>
              <a:t> Relasional (ERD):</a:t>
            </a:r>
            <a:r>
              <a:rPr lang="id-ID" altLang="id-ID" sz="2400" dirty="0">
                <a:solidFill>
                  <a:schemeClr val="bg1"/>
                </a:solidFill>
                <a:latin typeface="Aptos Display" panose="020B0004020202020204" pitchFamily="34" charset="0"/>
              </a:rPr>
              <a:t> Arsitektur penyimpanan terstruktur untuk kredensial (</a:t>
            </a:r>
            <a:r>
              <a:rPr lang="id-ID" altLang="id-ID" sz="2400" dirty="0" err="1">
                <a:solidFill>
                  <a:schemeClr val="bg1"/>
                </a:solidFill>
                <a:latin typeface="Aptos Display" panose="020B0004020202020204" pitchFamily="34" charset="0"/>
              </a:rPr>
              <a:t>users</a:t>
            </a:r>
            <a:r>
              <a:rPr lang="id-ID" altLang="id-ID" sz="2400" dirty="0">
                <a:solidFill>
                  <a:schemeClr val="bg1"/>
                </a:solidFill>
                <a:latin typeface="Aptos Display" panose="020B0004020202020204" pitchFamily="34" charset="0"/>
              </a:rPr>
              <a:t>), riwayat percakapan (</a:t>
            </a:r>
            <a:r>
              <a:rPr lang="id-ID" altLang="id-ID" sz="2400" dirty="0" err="1">
                <a:solidFill>
                  <a:schemeClr val="bg1"/>
                </a:solidFill>
                <a:latin typeface="Aptos Display" panose="020B0004020202020204" pitchFamily="34" charset="0"/>
              </a:rPr>
              <a:t>chat_history</a:t>
            </a:r>
            <a:r>
              <a:rPr lang="id-ID" altLang="id-ID" sz="2400" dirty="0">
                <a:solidFill>
                  <a:schemeClr val="bg1"/>
                </a:solidFill>
                <a:latin typeface="Aptos Display" panose="020B0004020202020204" pitchFamily="34" charset="0"/>
              </a:rPr>
              <a:t>), dan konfigurasi web (</a:t>
            </a:r>
            <a:r>
              <a:rPr lang="id-ID" altLang="id-ID" sz="2400" dirty="0" err="1">
                <a:solidFill>
                  <a:schemeClr val="bg1"/>
                </a:solidFill>
                <a:latin typeface="Aptos Display" panose="020B0004020202020204" pitchFamily="34" charset="0"/>
              </a:rPr>
              <a:t>settings</a:t>
            </a:r>
            <a:r>
              <a:rPr lang="id-ID" altLang="id-ID" sz="2400" dirty="0">
                <a:solidFill>
                  <a:schemeClr val="bg1"/>
                </a:solidFill>
                <a:latin typeface="Aptos Display" panose="020B00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id-ID" altLang="id-ID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668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4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521480">
            <a:off x="-5125446" y="-1627743"/>
            <a:ext cx="9231539" cy="6260662"/>
          </a:xfrm>
          <a:custGeom>
            <a:avLst/>
            <a:gdLst/>
            <a:ahLst/>
            <a:cxnLst/>
            <a:rect l="l" t="t" r="r" b="b"/>
            <a:pathLst>
              <a:path w="9231539" h="6260662">
                <a:moveTo>
                  <a:pt x="0" y="0"/>
                </a:moveTo>
                <a:lnTo>
                  <a:pt x="9231539" y="0"/>
                </a:lnTo>
                <a:lnTo>
                  <a:pt x="9231539" y="6260663"/>
                </a:lnTo>
                <a:lnTo>
                  <a:pt x="0" y="62606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15000"/>
          </a:blip>
          <a:srcRect/>
          <a:stretch>
            <a:fillRect/>
          </a:stretch>
        </p:blipFill>
        <p:spPr>
          <a:xfrm>
            <a:off x="13216627" y="6511376"/>
            <a:ext cx="9145831" cy="94126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5000"/>
          </a:blip>
          <a:srcRect/>
          <a:stretch>
            <a:fillRect/>
          </a:stretch>
        </p:blipFill>
        <p:spPr>
          <a:xfrm>
            <a:off x="-5324098" y="-1417002"/>
            <a:ext cx="8249192" cy="8489884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8399266">
            <a:off x="15109625" y="7607082"/>
            <a:ext cx="5359835" cy="5359835"/>
            <a:chOff x="0" y="0"/>
            <a:chExt cx="7146447" cy="714644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146447" cy="7146447"/>
            </a:xfrm>
            <a:custGeom>
              <a:avLst/>
              <a:gdLst/>
              <a:ahLst/>
              <a:cxnLst/>
              <a:rect l="l" t="t" r="r" b="b"/>
              <a:pathLst>
                <a:path w="7146447" h="7146447">
                  <a:moveTo>
                    <a:pt x="0" y="0"/>
                  </a:moveTo>
                  <a:lnTo>
                    <a:pt x="7146447" y="0"/>
                  </a:lnTo>
                  <a:lnTo>
                    <a:pt x="7146447" y="7146447"/>
                  </a:lnTo>
                  <a:lnTo>
                    <a:pt x="0" y="7146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6455210" y="4426729"/>
              <a:ext cx="361696" cy="361696"/>
              <a:chOff x="6705600" y="1371600"/>
              <a:chExt cx="10972800" cy="1097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6705545" y="1347009"/>
                <a:ext cx="10972910" cy="11021982"/>
              </a:xfrm>
              <a:custGeom>
                <a:avLst/>
                <a:gdLst/>
                <a:ahLst/>
                <a:cxnLst/>
                <a:rect l="l" t="t" r="r" b="b"/>
                <a:pathLst>
                  <a:path w="10972910" h="11021982">
                    <a:moveTo>
                      <a:pt x="55" y="5510991"/>
                    </a:moveTo>
                    <a:cubicBezTo>
                      <a:pt x="-8737" y="7476938"/>
                      <a:pt x="1035038" y="9297321"/>
                      <a:pt x="2736148" y="10282842"/>
                    </a:cubicBezTo>
                    <a:cubicBezTo>
                      <a:pt x="4437258" y="11268362"/>
                      <a:pt x="6535653" y="11268362"/>
                      <a:pt x="8236763" y="10282842"/>
                    </a:cubicBezTo>
                    <a:cubicBezTo>
                      <a:pt x="9937872" y="9297321"/>
                      <a:pt x="10981647" y="7476938"/>
                      <a:pt x="10972855" y="5510991"/>
                    </a:cubicBezTo>
                    <a:cubicBezTo>
                      <a:pt x="10981647" y="3545044"/>
                      <a:pt x="9937872" y="1724661"/>
                      <a:pt x="8236763" y="739140"/>
                    </a:cubicBezTo>
                    <a:cubicBezTo>
                      <a:pt x="6535653" y="-246380"/>
                      <a:pt x="4437258" y="-246380"/>
                      <a:pt x="2736148" y="739140"/>
                    </a:cubicBezTo>
                    <a:cubicBezTo>
                      <a:pt x="1035038" y="1724661"/>
                      <a:pt x="-8737" y="3545044"/>
                      <a:pt x="55" y="551099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</p:grpSp>
      <p:grpSp>
        <p:nvGrpSpPr>
          <p:cNvPr id="9" name="Group 9"/>
          <p:cNvGrpSpPr/>
          <p:nvPr/>
        </p:nvGrpSpPr>
        <p:grpSpPr>
          <a:xfrm>
            <a:off x="3363243" y="2691729"/>
            <a:ext cx="11561513" cy="5854507"/>
            <a:chOff x="0" y="123995"/>
            <a:chExt cx="15415351" cy="7806006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23995"/>
              <a:ext cx="15415351" cy="13678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99"/>
                </a:lnSpc>
              </a:pPr>
              <a:r>
                <a:rPr lang="en-US" sz="7999" dirty="0">
                  <a:solidFill>
                    <a:srgbClr val="FFFFFF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KESIMPULAN DAN SARAN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471433" y="2210489"/>
              <a:ext cx="12729466" cy="57195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4350" indent="-514350">
                <a:lnSpc>
                  <a:spcPts val="4199"/>
                </a:lnSpc>
                <a:buAutoNum type="arabicPeriod"/>
              </a:pPr>
              <a:r>
                <a:rPr lang="en-US" sz="2999" dirty="0" err="1">
                  <a:solidFill>
                    <a:srgbClr val="FFFFFF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mediGemini</a:t>
              </a:r>
              <a:r>
                <a:rPr lang="en-US" sz="2999" dirty="0">
                  <a:solidFill>
                    <a:srgbClr val="FFFFFF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</a:t>
              </a:r>
              <a:r>
                <a:rPr lang="en-US" sz="2999" dirty="0" err="1">
                  <a:solidFill>
                    <a:srgbClr val="FFFFFF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berhasil</a:t>
              </a:r>
              <a:r>
                <a:rPr lang="en-US" sz="2999" dirty="0">
                  <a:solidFill>
                    <a:srgbClr val="FFFFFF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</a:t>
              </a:r>
              <a:r>
                <a:rPr lang="en-US" sz="2999" dirty="0" err="1">
                  <a:solidFill>
                    <a:srgbClr val="FFFFFF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berfungsi</a:t>
              </a:r>
              <a:r>
                <a:rPr lang="en-US" sz="2999" dirty="0">
                  <a:solidFill>
                    <a:srgbClr val="FFFFFF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</a:t>
              </a:r>
              <a:r>
                <a:rPr lang="en-US" sz="2999" dirty="0" err="1">
                  <a:solidFill>
                    <a:srgbClr val="FFFFFF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sebagai</a:t>
              </a:r>
              <a:r>
                <a:rPr lang="en-US" sz="2999" dirty="0">
                  <a:solidFill>
                    <a:srgbClr val="FFFFFF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</a:t>
              </a:r>
              <a:r>
                <a:rPr lang="en-US" sz="2999" dirty="0" err="1">
                  <a:solidFill>
                    <a:srgbClr val="FFFFFF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asisten</a:t>
              </a:r>
              <a:r>
                <a:rPr lang="en-US" sz="2999" dirty="0">
                  <a:solidFill>
                    <a:srgbClr val="FFFFFF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</a:t>
              </a:r>
              <a:r>
                <a:rPr lang="en-US" sz="2999" dirty="0" err="1">
                  <a:solidFill>
                    <a:srgbClr val="FFFFFF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medis</a:t>
              </a:r>
              <a:r>
                <a:rPr lang="en-US" sz="2999" dirty="0">
                  <a:solidFill>
                    <a:srgbClr val="FFFFFF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virtual </a:t>
              </a:r>
              <a:r>
                <a:rPr lang="en-US" sz="2999" dirty="0" err="1">
                  <a:solidFill>
                    <a:srgbClr val="FFFFFF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interaktif</a:t>
              </a:r>
              <a:r>
                <a:rPr lang="en-US" sz="2999" dirty="0">
                  <a:solidFill>
                    <a:srgbClr val="FFFFFF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</a:t>
              </a:r>
              <a:r>
                <a:rPr lang="en-US" sz="2999" dirty="0" err="1">
                  <a:solidFill>
                    <a:srgbClr val="FFFFFF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dengan</a:t>
              </a:r>
              <a:r>
                <a:rPr lang="en-US" sz="2999" dirty="0">
                  <a:solidFill>
                    <a:srgbClr val="FFFFFF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</a:t>
              </a:r>
              <a:r>
                <a:rPr lang="en-US" sz="2999" dirty="0" err="1">
                  <a:solidFill>
                    <a:srgbClr val="FFFFFF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manajemen</a:t>
              </a:r>
              <a:r>
                <a:rPr lang="en-US" sz="2999" dirty="0">
                  <a:solidFill>
                    <a:srgbClr val="FFFFFF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</a:t>
              </a:r>
              <a:r>
                <a:rPr lang="en-US" sz="2999" dirty="0" err="1">
                  <a:solidFill>
                    <a:srgbClr val="FFFFFF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riwayat</a:t>
              </a:r>
              <a:r>
                <a:rPr lang="en-US" sz="2999" dirty="0">
                  <a:solidFill>
                    <a:srgbClr val="FFFFFF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</a:t>
              </a:r>
              <a:r>
                <a:rPr lang="en-US" sz="2999" dirty="0" err="1">
                  <a:solidFill>
                    <a:srgbClr val="FFFFFF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sesi</a:t>
              </a:r>
              <a:r>
                <a:rPr lang="en-US" sz="2999" dirty="0">
                  <a:solidFill>
                    <a:srgbClr val="FFFFFF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yang solid </a:t>
              </a:r>
              <a:r>
                <a:rPr lang="en-US" sz="2999" dirty="0" err="1">
                  <a:solidFill>
                    <a:srgbClr val="FFFFFF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melalui</a:t>
              </a:r>
              <a:r>
                <a:rPr lang="en-US" sz="2999" dirty="0">
                  <a:solidFill>
                    <a:srgbClr val="FFFFFF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PHP dan MySQL</a:t>
              </a:r>
            </a:p>
            <a:p>
              <a:pPr marL="514350" indent="-514350">
                <a:lnSpc>
                  <a:spcPts val="4199"/>
                </a:lnSpc>
                <a:buAutoNum type="arabicPeriod"/>
              </a:pPr>
              <a:r>
                <a:rPr lang="en-US" sz="2999" dirty="0">
                  <a:solidFill>
                    <a:srgbClr val="FFFFFF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Integrasi </a:t>
              </a:r>
              <a:r>
                <a:rPr lang="en-US" sz="2999" dirty="0" err="1">
                  <a:solidFill>
                    <a:srgbClr val="FFFFFF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fitur</a:t>
              </a:r>
              <a:r>
                <a:rPr lang="en-US" sz="2999" dirty="0">
                  <a:solidFill>
                    <a:srgbClr val="FFFFFF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Voice Recognition </a:t>
              </a:r>
              <a:r>
                <a:rPr lang="en-US" sz="2999" dirty="0" err="1">
                  <a:solidFill>
                    <a:srgbClr val="FFFFFF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untuk</a:t>
              </a:r>
              <a:r>
                <a:rPr lang="en-US" sz="2999" dirty="0">
                  <a:solidFill>
                    <a:srgbClr val="FFFFFF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</a:t>
              </a:r>
              <a:r>
                <a:rPr lang="en-US" sz="2999" dirty="0" err="1">
                  <a:solidFill>
                    <a:srgbClr val="FFFFFF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mempermudah</a:t>
              </a:r>
              <a:r>
                <a:rPr lang="en-US" sz="2999" dirty="0">
                  <a:solidFill>
                    <a:srgbClr val="FFFFFF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</a:t>
              </a:r>
              <a:r>
                <a:rPr lang="en-US" sz="2999" dirty="0" err="1">
                  <a:solidFill>
                    <a:srgbClr val="FFFFFF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akses</a:t>
              </a:r>
              <a:r>
                <a:rPr lang="en-US" sz="2999" dirty="0">
                  <a:solidFill>
                    <a:srgbClr val="FFFFFF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</a:t>
              </a:r>
              <a:r>
                <a:rPr lang="en-US" sz="2999" dirty="0" err="1">
                  <a:solidFill>
                    <a:srgbClr val="FFFFFF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bagi</a:t>
              </a:r>
              <a:r>
                <a:rPr lang="en-US" sz="2999" dirty="0">
                  <a:solidFill>
                    <a:srgbClr val="FFFFFF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</a:t>
              </a:r>
              <a:r>
                <a:rPr lang="en-US" sz="2999" dirty="0" err="1">
                  <a:solidFill>
                    <a:srgbClr val="FFFFFF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lansia</a:t>
              </a:r>
              <a:endParaRPr lang="en-US" sz="2999" dirty="0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endParaRPr>
            </a:p>
            <a:p>
              <a:pPr marL="514350" indent="-514350">
                <a:lnSpc>
                  <a:spcPts val="4199"/>
                </a:lnSpc>
                <a:buAutoNum type="arabicPeriod"/>
              </a:pPr>
              <a:r>
                <a:rPr lang="en-US" sz="2999" dirty="0" err="1">
                  <a:solidFill>
                    <a:srgbClr val="FFFFFF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Dukungan</a:t>
              </a:r>
              <a:r>
                <a:rPr lang="en-US" sz="2999" dirty="0">
                  <a:solidFill>
                    <a:srgbClr val="FFFFFF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multi-Bahasa </a:t>
              </a:r>
              <a:r>
                <a:rPr lang="en-US" sz="2999" dirty="0" err="1">
                  <a:solidFill>
                    <a:srgbClr val="FFFFFF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daerah</a:t>
              </a:r>
              <a:r>
                <a:rPr lang="en-US" sz="2999" dirty="0">
                  <a:solidFill>
                    <a:srgbClr val="FFFFFF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dan deployment </a:t>
              </a:r>
              <a:r>
                <a:rPr lang="en-US" sz="2999" dirty="0" err="1">
                  <a:solidFill>
                    <a:srgbClr val="FFFFFF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ke</a:t>
              </a:r>
              <a:r>
                <a:rPr lang="en-US" sz="2999" dirty="0">
                  <a:solidFill>
                    <a:srgbClr val="FFFFFF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cloud hosting agar </a:t>
              </a:r>
              <a:r>
                <a:rPr lang="en-US" sz="2999" dirty="0" err="1">
                  <a:solidFill>
                    <a:srgbClr val="FFFFFF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dapat</a:t>
              </a:r>
              <a:r>
                <a:rPr lang="en-US" sz="2999" dirty="0">
                  <a:solidFill>
                    <a:srgbClr val="FFFFFF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</a:t>
              </a:r>
              <a:r>
                <a:rPr lang="en-US" sz="2999" dirty="0" err="1">
                  <a:solidFill>
                    <a:srgbClr val="FFFFFF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diakses</a:t>
              </a:r>
              <a:r>
                <a:rPr lang="en-US" sz="2999" dirty="0">
                  <a:solidFill>
                    <a:srgbClr val="FFFFFF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oleh Masyarakat </a:t>
              </a:r>
              <a:r>
                <a:rPr lang="en-US" sz="2999" dirty="0" err="1">
                  <a:solidFill>
                    <a:srgbClr val="FFFFFF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umum</a:t>
              </a:r>
              <a:r>
                <a:rPr lang="en-US" sz="2999" dirty="0">
                  <a:solidFill>
                    <a:srgbClr val="FFFFFF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.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27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517405">
            <a:off x="6494089" y="-2034890"/>
            <a:ext cx="14356781" cy="14356781"/>
          </a:xfrm>
          <a:custGeom>
            <a:avLst/>
            <a:gdLst/>
            <a:ahLst/>
            <a:cxnLst/>
            <a:rect l="l" t="t" r="r" b="b"/>
            <a:pathLst>
              <a:path w="14356781" h="14356781">
                <a:moveTo>
                  <a:pt x="0" y="0"/>
                </a:moveTo>
                <a:lnTo>
                  <a:pt x="14356781" y="0"/>
                </a:lnTo>
                <a:lnTo>
                  <a:pt x="14356781" y="14356780"/>
                </a:lnTo>
                <a:lnTo>
                  <a:pt x="0" y="14356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7736953" y="2096638"/>
            <a:ext cx="240577" cy="240577"/>
            <a:chOff x="6705600" y="1371600"/>
            <a:chExt cx="10972800" cy="10972800"/>
          </a:xfrm>
        </p:grpSpPr>
        <p:sp>
          <p:nvSpPr>
            <p:cNvPr id="4" name="Freeform 4"/>
            <p:cNvSpPr/>
            <p:nvPr/>
          </p:nvSpPr>
          <p:spPr>
            <a:xfrm>
              <a:off x="6705545" y="1347009"/>
              <a:ext cx="10972910" cy="11021982"/>
            </a:xfrm>
            <a:custGeom>
              <a:avLst/>
              <a:gdLst/>
              <a:ahLst/>
              <a:cxnLst/>
              <a:rect l="l" t="t" r="r" b="b"/>
              <a:pathLst>
                <a:path w="10972910" h="11021982">
                  <a:moveTo>
                    <a:pt x="55" y="5510991"/>
                  </a:moveTo>
                  <a:cubicBezTo>
                    <a:pt x="-8737" y="7476938"/>
                    <a:pt x="1035038" y="9297321"/>
                    <a:pt x="2736148" y="10282842"/>
                  </a:cubicBezTo>
                  <a:cubicBezTo>
                    <a:pt x="4437258" y="11268362"/>
                    <a:pt x="6535653" y="11268362"/>
                    <a:pt x="8236763" y="10282842"/>
                  </a:cubicBezTo>
                  <a:cubicBezTo>
                    <a:pt x="9937872" y="9297321"/>
                    <a:pt x="10981647" y="7476938"/>
                    <a:pt x="10972855" y="5510991"/>
                  </a:cubicBezTo>
                  <a:cubicBezTo>
                    <a:pt x="10981647" y="3545044"/>
                    <a:pt x="9937872" y="1724661"/>
                    <a:pt x="8236763" y="739140"/>
                  </a:cubicBezTo>
                  <a:cubicBezTo>
                    <a:pt x="6535653" y="-246380"/>
                    <a:pt x="4437258" y="-246380"/>
                    <a:pt x="2736148" y="739140"/>
                  </a:cubicBezTo>
                  <a:cubicBezTo>
                    <a:pt x="1035038" y="1724661"/>
                    <a:pt x="-8737" y="3545044"/>
                    <a:pt x="55" y="5510991"/>
                  </a:cubicBezTo>
                  <a:close/>
                </a:path>
              </a:pathLst>
            </a:custGeom>
            <a:solidFill>
              <a:srgbClr val="EDD3C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0349172" y="4437643"/>
            <a:ext cx="6646613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11999" dirty="0" err="1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Terima</a:t>
            </a:r>
            <a:r>
              <a:rPr lang="en-US" sz="11999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</a:t>
            </a:r>
            <a:r>
              <a:rPr lang="en-US" sz="11999" dirty="0" err="1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kasih</a:t>
            </a:r>
            <a:endParaRPr lang="en-US" sz="11999" dirty="0">
              <a:solidFill>
                <a:srgbClr val="FFFFFF"/>
              </a:solidFill>
              <a:latin typeface="Bebas Neue Cyrillic"/>
              <a:ea typeface="Bebas Neue Cyrillic"/>
              <a:cs typeface="Bebas Neue Cyrillic"/>
              <a:sym typeface="Bebas Neue Cyrillic"/>
            </a:endParaRP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8258537" y="5207893"/>
            <a:ext cx="360503" cy="360503"/>
            <a:chOff x="6705600" y="1371600"/>
            <a:chExt cx="10972800" cy="10972800"/>
          </a:xfrm>
        </p:grpSpPr>
        <p:sp>
          <p:nvSpPr>
            <p:cNvPr id="10" name="Freeform 10"/>
            <p:cNvSpPr/>
            <p:nvPr/>
          </p:nvSpPr>
          <p:spPr>
            <a:xfrm>
              <a:off x="6705545" y="1347009"/>
              <a:ext cx="10972910" cy="11021982"/>
            </a:xfrm>
            <a:custGeom>
              <a:avLst/>
              <a:gdLst/>
              <a:ahLst/>
              <a:cxnLst/>
              <a:rect l="l" t="t" r="r" b="b"/>
              <a:pathLst>
                <a:path w="10972910" h="11021982">
                  <a:moveTo>
                    <a:pt x="55" y="5510991"/>
                  </a:moveTo>
                  <a:cubicBezTo>
                    <a:pt x="-8737" y="7476938"/>
                    <a:pt x="1035038" y="9297321"/>
                    <a:pt x="2736148" y="10282842"/>
                  </a:cubicBezTo>
                  <a:cubicBezTo>
                    <a:pt x="4437258" y="11268362"/>
                    <a:pt x="6535653" y="11268362"/>
                    <a:pt x="8236763" y="10282842"/>
                  </a:cubicBezTo>
                  <a:cubicBezTo>
                    <a:pt x="9937872" y="9297321"/>
                    <a:pt x="10981647" y="7476938"/>
                    <a:pt x="10972855" y="5510991"/>
                  </a:cubicBezTo>
                  <a:cubicBezTo>
                    <a:pt x="10981647" y="3545044"/>
                    <a:pt x="9937872" y="1724661"/>
                    <a:pt x="8236763" y="739140"/>
                  </a:cubicBezTo>
                  <a:cubicBezTo>
                    <a:pt x="6535653" y="-246380"/>
                    <a:pt x="4437258" y="-246380"/>
                    <a:pt x="2736148" y="739140"/>
                  </a:cubicBezTo>
                  <a:cubicBezTo>
                    <a:pt x="1035038" y="1724661"/>
                    <a:pt x="-8737" y="3545044"/>
                    <a:pt x="55" y="5510991"/>
                  </a:cubicBezTo>
                  <a:close/>
                </a:path>
              </a:pathLst>
            </a:custGeom>
            <a:solidFill>
              <a:srgbClr val="EDD3CF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7001799" y="8075036"/>
            <a:ext cx="487503" cy="487503"/>
            <a:chOff x="6705600" y="1371600"/>
            <a:chExt cx="10972800" cy="10972800"/>
          </a:xfrm>
        </p:grpSpPr>
        <p:sp>
          <p:nvSpPr>
            <p:cNvPr id="12" name="Freeform 12"/>
            <p:cNvSpPr/>
            <p:nvPr/>
          </p:nvSpPr>
          <p:spPr>
            <a:xfrm>
              <a:off x="6705545" y="1347009"/>
              <a:ext cx="10972910" cy="11021982"/>
            </a:xfrm>
            <a:custGeom>
              <a:avLst/>
              <a:gdLst/>
              <a:ahLst/>
              <a:cxnLst/>
              <a:rect l="l" t="t" r="r" b="b"/>
              <a:pathLst>
                <a:path w="10972910" h="11021982">
                  <a:moveTo>
                    <a:pt x="55" y="5510991"/>
                  </a:moveTo>
                  <a:cubicBezTo>
                    <a:pt x="-8737" y="7476938"/>
                    <a:pt x="1035038" y="9297321"/>
                    <a:pt x="2736148" y="10282842"/>
                  </a:cubicBezTo>
                  <a:cubicBezTo>
                    <a:pt x="4437258" y="11268362"/>
                    <a:pt x="6535653" y="11268362"/>
                    <a:pt x="8236763" y="10282842"/>
                  </a:cubicBezTo>
                  <a:cubicBezTo>
                    <a:pt x="9937872" y="9297321"/>
                    <a:pt x="10981647" y="7476938"/>
                    <a:pt x="10972855" y="5510991"/>
                  </a:cubicBezTo>
                  <a:cubicBezTo>
                    <a:pt x="10981647" y="3545044"/>
                    <a:pt x="9937872" y="1724661"/>
                    <a:pt x="8236763" y="739140"/>
                  </a:cubicBezTo>
                  <a:cubicBezTo>
                    <a:pt x="6535653" y="-246380"/>
                    <a:pt x="4437258" y="-246380"/>
                    <a:pt x="2736148" y="739140"/>
                  </a:cubicBezTo>
                  <a:cubicBezTo>
                    <a:pt x="1035038" y="1724661"/>
                    <a:pt x="-8737" y="3545044"/>
                    <a:pt x="55" y="5510991"/>
                  </a:cubicBezTo>
                  <a:close/>
                </a:path>
              </a:pathLst>
            </a:custGeom>
            <a:solidFill>
              <a:srgbClr val="EDD3CF"/>
            </a:solid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4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517405">
            <a:off x="-2012090" y="-2034890"/>
            <a:ext cx="14356781" cy="14356781"/>
          </a:xfrm>
          <a:custGeom>
            <a:avLst/>
            <a:gdLst/>
            <a:ahLst/>
            <a:cxnLst/>
            <a:rect l="l" t="t" r="r" b="b"/>
            <a:pathLst>
              <a:path w="14356781" h="14356781">
                <a:moveTo>
                  <a:pt x="0" y="0"/>
                </a:moveTo>
                <a:lnTo>
                  <a:pt x="14356781" y="0"/>
                </a:lnTo>
                <a:lnTo>
                  <a:pt x="14356781" y="14356780"/>
                </a:lnTo>
                <a:lnTo>
                  <a:pt x="0" y="14356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42994" y="3728229"/>
            <a:ext cx="6646613" cy="3077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11999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Dada </a:t>
            </a:r>
            <a:r>
              <a:rPr lang="en-US" sz="11999" dirty="0" err="1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ayam</a:t>
            </a:r>
            <a:r>
              <a:rPr lang="en-US" sz="11999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</a:t>
            </a:r>
            <a:r>
              <a:rPr lang="en-US" sz="11999" dirty="0" err="1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kanan</a:t>
            </a:r>
            <a:endParaRPr lang="en-US" sz="11999" dirty="0">
              <a:solidFill>
                <a:srgbClr val="FFFFFF"/>
              </a:solidFill>
              <a:latin typeface="Bebas Neue Cyrillic"/>
              <a:ea typeface="Bebas Neue Cyrillic"/>
              <a:cs typeface="Bebas Neue Cyrillic"/>
              <a:sym typeface="Bebas Neue Cyrillic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280302" y="2171776"/>
            <a:ext cx="4421762" cy="519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dirty="0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Aditya Arif Firmansyah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106400" y="4929398"/>
            <a:ext cx="4028323" cy="5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dirty="0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Google Gemini API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673741" y="7595852"/>
            <a:ext cx="4028323" cy="5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dirty="0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Azis </a:t>
            </a:r>
            <a:r>
              <a:rPr lang="en-US" sz="2999" dirty="0" err="1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Alma’as</a:t>
            </a:r>
            <a:endParaRPr lang="en-US" sz="2999" dirty="0">
              <a:solidFill>
                <a:srgbClr val="FFFFFF"/>
              </a:solidFill>
              <a:latin typeface="Prompt Light"/>
              <a:ea typeface="Prompt Light"/>
              <a:cs typeface="Prompt Light"/>
              <a:sym typeface="Prompt Light"/>
            </a:endParaRP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270735" y="2312791"/>
            <a:ext cx="321985" cy="321985"/>
            <a:chOff x="6705600" y="1371600"/>
            <a:chExt cx="10972800" cy="10972800"/>
          </a:xfrm>
        </p:grpSpPr>
        <p:sp>
          <p:nvSpPr>
            <p:cNvPr id="8" name="Freeform 8"/>
            <p:cNvSpPr/>
            <p:nvPr/>
          </p:nvSpPr>
          <p:spPr>
            <a:xfrm>
              <a:off x="6705545" y="1347009"/>
              <a:ext cx="10972910" cy="11021982"/>
            </a:xfrm>
            <a:custGeom>
              <a:avLst/>
              <a:gdLst/>
              <a:ahLst/>
              <a:cxnLst/>
              <a:rect l="l" t="t" r="r" b="b"/>
              <a:pathLst>
                <a:path w="10972910" h="11021982">
                  <a:moveTo>
                    <a:pt x="55" y="5510991"/>
                  </a:moveTo>
                  <a:cubicBezTo>
                    <a:pt x="-8737" y="7476938"/>
                    <a:pt x="1035038" y="9297321"/>
                    <a:pt x="2736148" y="10282842"/>
                  </a:cubicBezTo>
                  <a:cubicBezTo>
                    <a:pt x="4437258" y="11268362"/>
                    <a:pt x="6535653" y="11268362"/>
                    <a:pt x="8236763" y="10282842"/>
                  </a:cubicBezTo>
                  <a:cubicBezTo>
                    <a:pt x="9937872" y="9297321"/>
                    <a:pt x="10981647" y="7476938"/>
                    <a:pt x="10972855" y="5510991"/>
                  </a:cubicBezTo>
                  <a:cubicBezTo>
                    <a:pt x="10981647" y="3545044"/>
                    <a:pt x="9937872" y="1724661"/>
                    <a:pt x="8236763" y="739140"/>
                  </a:cubicBezTo>
                  <a:cubicBezTo>
                    <a:pt x="6535653" y="-246380"/>
                    <a:pt x="4437258" y="-246380"/>
                    <a:pt x="2736148" y="739140"/>
                  </a:cubicBezTo>
                  <a:cubicBezTo>
                    <a:pt x="1035038" y="1724661"/>
                    <a:pt x="-8737" y="3545044"/>
                    <a:pt x="55" y="5510991"/>
                  </a:cubicBezTo>
                  <a:close/>
                </a:path>
              </a:pathLst>
            </a:custGeom>
            <a:solidFill>
              <a:srgbClr val="EDD3CF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2109220" y="4937125"/>
            <a:ext cx="412750" cy="412750"/>
            <a:chOff x="6705600" y="1371600"/>
            <a:chExt cx="10972800" cy="10972800"/>
          </a:xfrm>
        </p:grpSpPr>
        <p:sp>
          <p:nvSpPr>
            <p:cNvPr id="10" name="Freeform 10"/>
            <p:cNvSpPr/>
            <p:nvPr/>
          </p:nvSpPr>
          <p:spPr>
            <a:xfrm>
              <a:off x="6705545" y="1347009"/>
              <a:ext cx="10972910" cy="11021982"/>
            </a:xfrm>
            <a:custGeom>
              <a:avLst/>
              <a:gdLst/>
              <a:ahLst/>
              <a:cxnLst/>
              <a:rect l="l" t="t" r="r" b="b"/>
              <a:pathLst>
                <a:path w="10972910" h="11021982">
                  <a:moveTo>
                    <a:pt x="55" y="5510991"/>
                  </a:moveTo>
                  <a:cubicBezTo>
                    <a:pt x="-8737" y="7476938"/>
                    <a:pt x="1035038" y="9297321"/>
                    <a:pt x="2736148" y="10282842"/>
                  </a:cubicBezTo>
                  <a:cubicBezTo>
                    <a:pt x="4437258" y="11268362"/>
                    <a:pt x="6535653" y="11268362"/>
                    <a:pt x="8236763" y="10282842"/>
                  </a:cubicBezTo>
                  <a:cubicBezTo>
                    <a:pt x="9937872" y="9297321"/>
                    <a:pt x="10981647" y="7476938"/>
                    <a:pt x="10972855" y="5510991"/>
                  </a:cubicBezTo>
                  <a:cubicBezTo>
                    <a:pt x="10981647" y="3545044"/>
                    <a:pt x="9937872" y="1724661"/>
                    <a:pt x="8236763" y="739140"/>
                  </a:cubicBezTo>
                  <a:cubicBezTo>
                    <a:pt x="6535653" y="-246380"/>
                    <a:pt x="4437258" y="-246380"/>
                    <a:pt x="2736148" y="739140"/>
                  </a:cubicBezTo>
                  <a:cubicBezTo>
                    <a:pt x="1035038" y="1724661"/>
                    <a:pt x="-8737" y="3545044"/>
                    <a:pt x="55" y="5510991"/>
                  </a:cubicBezTo>
                  <a:close/>
                </a:path>
              </a:pathLst>
            </a:custGeom>
            <a:solidFill>
              <a:srgbClr val="EDD3CF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0967778" y="7704859"/>
            <a:ext cx="276225" cy="276225"/>
            <a:chOff x="6705600" y="1371600"/>
            <a:chExt cx="10972800" cy="10972800"/>
          </a:xfrm>
        </p:grpSpPr>
        <p:sp>
          <p:nvSpPr>
            <p:cNvPr id="12" name="Freeform 12"/>
            <p:cNvSpPr/>
            <p:nvPr/>
          </p:nvSpPr>
          <p:spPr>
            <a:xfrm>
              <a:off x="6705545" y="1347009"/>
              <a:ext cx="10972910" cy="11021982"/>
            </a:xfrm>
            <a:custGeom>
              <a:avLst/>
              <a:gdLst/>
              <a:ahLst/>
              <a:cxnLst/>
              <a:rect l="l" t="t" r="r" b="b"/>
              <a:pathLst>
                <a:path w="10972910" h="11021982">
                  <a:moveTo>
                    <a:pt x="55" y="5510991"/>
                  </a:moveTo>
                  <a:cubicBezTo>
                    <a:pt x="-8737" y="7476938"/>
                    <a:pt x="1035038" y="9297321"/>
                    <a:pt x="2736148" y="10282842"/>
                  </a:cubicBezTo>
                  <a:cubicBezTo>
                    <a:pt x="4437258" y="11268362"/>
                    <a:pt x="6535653" y="11268362"/>
                    <a:pt x="8236763" y="10282842"/>
                  </a:cubicBezTo>
                  <a:cubicBezTo>
                    <a:pt x="9937872" y="9297321"/>
                    <a:pt x="10981647" y="7476938"/>
                    <a:pt x="10972855" y="5510991"/>
                  </a:cubicBezTo>
                  <a:cubicBezTo>
                    <a:pt x="10981647" y="3545044"/>
                    <a:pt x="9937872" y="1724661"/>
                    <a:pt x="8236763" y="739140"/>
                  </a:cubicBezTo>
                  <a:cubicBezTo>
                    <a:pt x="6535653" y="-246380"/>
                    <a:pt x="4437258" y="-246380"/>
                    <a:pt x="2736148" y="739140"/>
                  </a:cubicBezTo>
                  <a:cubicBezTo>
                    <a:pt x="1035038" y="1724661"/>
                    <a:pt x="-8737" y="3545044"/>
                    <a:pt x="55" y="5510991"/>
                  </a:cubicBezTo>
                  <a:close/>
                </a:path>
              </a:pathLst>
            </a:custGeom>
            <a:solidFill>
              <a:srgbClr val="EDD3CF"/>
            </a:solid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237059">
            <a:off x="11163707" y="2075627"/>
            <a:ext cx="12059223" cy="9186935"/>
          </a:xfrm>
          <a:custGeom>
            <a:avLst/>
            <a:gdLst/>
            <a:ahLst/>
            <a:cxnLst/>
            <a:rect l="l" t="t" r="r" b="b"/>
            <a:pathLst>
              <a:path w="12059223" h="9186935">
                <a:moveTo>
                  <a:pt x="0" y="0"/>
                </a:moveTo>
                <a:lnTo>
                  <a:pt x="12059223" y="0"/>
                </a:lnTo>
                <a:lnTo>
                  <a:pt x="12059223" y="9186935"/>
                </a:lnTo>
                <a:lnTo>
                  <a:pt x="0" y="91869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18999"/>
          </a:blip>
          <a:srcRect/>
          <a:stretch>
            <a:fillRect/>
          </a:stretch>
        </p:blipFill>
        <p:spPr>
          <a:xfrm rot="2105796">
            <a:off x="12813658" y="917582"/>
            <a:ext cx="10948683" cy="1051242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-6307712">
            <a:off x="14947930" y="1260289"/>
            <a:ext cx="7349255" cy="7349255"/>
            <a:chOff x="0" y="0"/>
            <a:chExt cx="9799007" cy="979900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799007" cy="9799007"/>
            </a:xfrm>
            <a:custGeom>
              <a:avLst/>
              <a:gdLst/>
              <a:ahLst/>
              <a:cxnLst/>
              <a:rect l="l" t="t" r="r" b="b"/>
              <a:pathLst>
                <a:path w="9799007" h="9799007">
                  <a:moveTo>
                    <a:pt x="0" y="0"/>
                  </a:moveTo>
                  <a:lnTo>
                    <a:pt x="9799007" y="0"/>
                  </a:lnTo>
                  <a:lnTo>
                    <a:pt x="9799007" y="9799007"/>
                  </a:lnTo>
                  <a:lnTo>
                    <a:pt x="0" y="9799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328102" y="0"/>
              <a:ext cx="546100" cy="546100"/>
              <a:chOff x="6705600" y="1371600"/>
              <a:chExt cx="10972800" cy="1097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6705545" y="1347009"/>
                <a:ext cx="10972910" cy="11021982"/>
              </a:xfrm>
              <a:custGeom>
                <a:avLst/>
                <a:gdLst/>
                <a:ahLst/>
                <a:cxnLst/>
                <a:rect l="l" t="t" r="r" b="b"/>
                <a:pathLst>
                  <a:path w="10972910" h="11021982">
                    <a:moveTo>
                      <a:pt x="55" y="5510991"/>
                    </a:moveTo>
                    <a:cubicBezTo>
                      <a:pt x="-8737" y="7476938"/>
                      <a:pt x="1035038" y="9297321"/>
                      <a:pt x="2736148" y="10282842"/>
                    </a:cubicBezTo>
                    <a:cubicBezTo>
                      <a:pt x="4437258" y="11268362"/>
                      <a:pt x="6535653" y="11268362"/>
                      <a:pt x="8236763" y="10282842"/>
                    </a:cubicBezTo>
                    <a:cubicBezTo>
                      <a:pt x="9937872" y="9297321"/>
                      <a:pt x="10981647" y="7476938"/>
                      <a:pt x="10972855" y="5510991"/>
                    </a:cubicBezTo>
                    <a:cubicBezTo>
                      <a:pt x="10981647" y="3545044"/>
                      <a:pt x="9937872" y="1724661"/>
                      <a:pt x="8236763" y="739140"/>
                    </a:cubicBezTo>
                    <a:cubicBezTo>
                      <a:pt x="6535653" y="-246380"/>
                      <a:pt x="4437258" y="-246380"/>
                      <a:pt x="2736148" y="739140"/>
                    </a:cubicBezTo>
                    <a:cubicBezTo>
                      <a:pt x="1035038" y="1724661"/>
                      <a:pt x="-8737" y="3545044"/>
                      <a:pt x="55" y="551099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3456576" y="1848147"/>
              <a:ext cx="404763" cy="404763"/>
              <a:chOff x="6705600" y="1371600"/>
              <a:chExt cx="10972800" cy="1097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6705545" y="1347009"/>
                <a:ext cx="10972910" cy="11021982"/>
              </a:xfrm>
              <a:custGeom>
                <a:avLst/>
                <a:gdLst/>
                <a:ahLst/>
                <a:cxnLst/>
                <a:rect l="l" t="t" r="r" b="b"/>
                <a:pathLst>
                  <a:path w="10972910" h="11021982">
                    <a:moveTo>
                      <a:pt x="55" y="5510991"/>
                    </a:moveTo>
                    <a:cubicBezTo>
                      <a:pt x="-8737" y="7476938"/>
                      <a:pt x="1035038" y="9297321"/>
                      <a:pt x="2736148" y="10282842"/>
                    </a:cubicBezTo>
                    <a:cubicBezTo>
                      <a:pt x="4437258" y="11268362"/>
                      <a:pt x="6535653" y="11268362"/>
                      <a:pt x="8236763" y="10282842"/>
                    </a:cubicBezTo>
                    <a:cubicBezTo>
                      <a:pt x="9937872" y="9297321"/>
                      <a:pt x="10981647" y="7476938"/>
                      <a:pt x="10972855" y="5510991"/>
                    </a:cubicBezTo>
                    <a:cubicBezTo>
                      <a:pt x="10981647" y="3545044"/>
                      <a:pt x="9937872" y="1724661"/>
                      <a:pt x="8236763" y="739140"/>
                    </a:cubicBezTo>
                    <a:cubicBezTo>
                      <a:pt x="6535653" y="-246380"/>
                      <a:pt x="4437258" y="-246380"/>
                      <a:pt x="2736148" y="739140"/>
                    </a:cubicBezTo>
                    <a:cubicBezTo>
                      <a:pt x="1035038" y="1724661"/>
                      <a:pt x="-8737" y="3545044"/>
                      <a:pt x="55" y="551099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</p:grpSp>
      <p:grpSp>
        <p:nvGrpSpPr>
          <p:cNvPr id="10" name="Group 10"/>
          <p:cNvGrpSpPr/>
          <p:nvPr/>
        </p:nvGrpSpPr>
        <p:grpSpPr>
          <a:xfrm>
            <a:off x="1367749" y="428616"/>
            <a:ext cx="8246813" cy="9040937"/>
            <a:chOff x="26740" y="-1832217"/>
            <a:chExt cx="10995751" cy="12054584"/>
          </a:xfrm>
        </p:grpSpPr>
        <p:sp>
          <p:nvSpPr>
            <p:cNvPr id="11" name="TextBox 11"/>
            <p:cNvSpPr txBox="1"/>
            <p:nvPr/>
          </p:nvSpPr>
          <p:spPr>
            <a:xfrm>
              <a:off x="26740" y="-1832217"/>
              <a:ext cx="10995751" cy="200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665"/>
                </a:lnSpc>
              </a:pPr>
              <a:r>
                <a:rPr lang="en-US" sz="11665" dirty="0">
                  <a:solidFill>
                    <a:srgbClr val="33279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LATAR BELAKANG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44279" y="168331"/>
              <a:ext cx="10330903" cy="1005403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4199"/>
                </a:lnSpc>
              </a:pPr>
              <a:r>
                <a:rPr lang="en-US" sz="3500" dirty="0" err="1"/>
                <a:t>Kesulitan</a:t>
              </a:r>
              <a:r>
                <a:rPr lang="en-US" sz="3500" dirty="0"/>
                <a:t> </a:t>
              </a:r>
              <a:r>
                <a:rPr lang="en-US" sz="3500" dirty="0" err="1"/>
                <a:t>masyarakat</a:t>
              </a:r>
              <a:r>
                <a:rPr lang="en-US" sz="3500" dirty="0"/>
                <a:t> </a:t>
              </a:r>
              <a:r>
                <a:rPr lang="en-US" sz="3500" dirty="0" err="1"/>
                <a:t>dalam</a:t>
              </a:r>
              <a:r>
                <a:rPr lang="en-US" sz="3500" dirty="0"/>
                <a:t> </a:t>
              </a:r>
              <a:r>
                <a:rPr lang="en-US" sz="3500" dirty="0" err="1"/>
                <a:t>mengakses</a:t>
              </a:r>
              <a:r>
                <a:rPr lang="en-US" sz="3500" dirty="0"/>
                <a:t> </a:t>
              </a:r>
              <a:r>
                <a:rPr lang="en-US" sz="3500" dirty="0" err="1"/>
                <a:t>informasi</a:t>
              </a:r>
              <a:r>
                <a:rPr lang="en-US" sz="3500" dirty="0"/>
                <a:t> </a:t>
              </a:r>
              <a:r>
                <a:rPr lang="en-US" sz="3500" dirty="0" err="1"/>
                <a:t>medis</a:t>
              </a:r>
              <a:r>
                <a:rPr lang="en-US" sz="3500" dirty="0"/>
                <a:t> </a:t>
              </a:r>
              <a:r>
                <a:rPr lang="en-US" sz="3500" dirty="0" err="1"/>
                <a:t>awal</a:t>
              </a:r>
              <a:r>
                <a:rPr lang="en-US" sz="3500" dirty="0"/>
                <a:t> yang </a:t>
              </a:r>
              <a:r>
                <a:rPr lang="en-US" sz="3500" dirty="0" err="1"/>
                <a:t>cepat</a:t>
              </a:r>
              <a:r>
                <a:rPr lang="en-US" sz="3500" dirty="0"/>
                <a:t> dan </a:t>
              </a:r>
              <a:r>
                <a:rPr lang="en-US" sz="3500" dirty="0" err="1"/>
                <a:t>akurat</a:t>
              </a:r>
              <a:r>
                <a:rPr lang="en-US" sz="3500" dirty="0"/>
                <a:t> </a:t>
              </a:r>
              <a:r>
                <a:rPr lang="en-US" sz="3500" dirty="0" err="1"/>
                <a:t>saat</a:t>
              </a:r>
              <a:r>
                <a:rPr lang="en-US" sz="3500" dirty="0"/>
                <a:t> </a:t>
              </a:r>
              <a:r>
                <a:rPr lang="en-US" sz="3500" dirty="0" err="1"/>
                <a:t>merasakan</a:t>
              </a:r>
              <a:r>
                <a:rPr lang="en-US" sz="3500" dirty="0"/>
                <a:t> </a:t>
              </a:r>
              <a:r>
                <a:rPr lang="en-US" sz="3500" dirty="0" err="1"/>
                <a:t>gejala</a:t>
              </a:r>
              <a:r>
                <a:rPr lang="en-US" sz="3500" dirty="0"/>
                <a:t> </a:t>
              </a:r>
              <a:r>
                <a:rPr lang="en-US" sz="3500" dirty="0" err="1"/>
                <a:t>ringan</a:t>
              </a:r>
              <a:r>
                <a:rPr lang="en-US" sz="3500" dirty="0"/>
                <a:t>, </a:t>
              </a:r>
              <a:r>
                <a:rPr lang="en-US" sz="3500" dirty="0" err="1"/>
                <a:t>serta</a:t>
              </a:r>
              <a:r>
                <a:rPr lang="en-US" sz="3500" dirty="0"/>
                <a:t> </a:t>
              </a:r>
              <a:r>
                <a:rPr lang="en-US" sz="3500" dirty="0" err="1"/>
                <a:t>adanya</a:t>
              </a:r>
              <a:r>
                <a:rPr lang="en-US" sz="3500" dirty="0"/>
                <a:t> </a:t>
              </a:r>
              <a:r>
                <a:rPr lang="en-US" sz="3500" dirty="0" err="1"/>
                <a:t>kendala</a:t>
              </a:r>
              <a:r>
                <a:rPr lang="en-US" sz="3500" dirty="0"/>
                <a:t> </a:t>
              </a:r>
              <a:r>
                <a:rPr lang="en-US" sz="3500" dirty="0" err="1"/>
                <a:t>antrean</a:t>
              </a:r>
              <a:r>
                <a:rPr lang="en-US" sz="3500" dirty="0"/>
                <a:t> </a:t>
              </a:r>
              <a:r>
                <a:rPr lang="en-US" sz="3500" dirty="0" err="1"/>
                <a:t>panjang</a:t>
              </a:r>
              <a:r>
                <a:rPr lang="en-US" sz="3500" dirty="0"/>
                <a:t> di </a:t>
              </a:r>
              <a:r>
                <a:rPr lang="en-US" sz="3500" dirty="0" err="1"/>
                <a:t>fasilitas</a:t>
              </a:r>
              <a:r>
                <a:rPr lang="en-US" sz="3500" dirty="0"/>
                <a:t> </a:t>
              </a:r>
              <a:r>
                <a:rPr lang="en-US" sz="3500" dirty="0" err="1"/>
                <a:t>kesehatan</a:t>
              </a:r>
              <a:r>
                <a:rPr lang="en-US" sz="3500" dirty="0"/>
                <a:t>, </a:t>
              </a:r>
              <a:r>
                <a:rPr lang="en-US" sz="3500" dirty="0" err="1"/>
                <a:t>mendorong</a:t>
              </a:r>
              <a:r>
                <a:rPr lang="en-US" sz="3500" dirty="0"/>
                <a:t> </a:t>
              </a:r>
              <a:r>
                <a:rPr lang="en-US" sz="3500" dirty="0" err="1"/>
                <a:t>perlunya</a:t>
              </a:r>
              <a:r>
                <a:rPr lang="en-US" sz="3500" dirty="0"/>
                <a:t> </a:t>
              </a:r>
              <a:r>
                <a:rPr lang="en-US" sz="3500" dirty="0" err="1"/>
                <a:t>solusi</a:t>
              </a:r>
              <a:r>
                <a:rPr lang="en-US" sz="3500" dirty="0"/>
                <a:t> </a:t>
              </a:r>
              <a:r>
                <a:rPr lang="en-US" sz="3500" dirty="0" err="1"/>
                <a:t>teknologi</a:t>
              </a:r>
              <a:r>
                <a:rPr lang="en-US" sz="3500" dirty="0"/>
                <a:t> yang </a:t>
              </a:r>
              <a:r>
                <a:rPr lang="en-US" sz="3500" dirty="0" err="1"/>
                <a:t>praktis</a:t>
              </a:r>
              <a:r>
                <a:rPr lang="en-US" sz="3500" dirty="0"/>
                <a:t>. </a:t>
              </a:r>
              <a:r>
                <a:rPr lang="en-US" sz="3500" dirty="0" err="1"/>
                <a:t>Memanfaatkan</a:t>
              </a:r>
              <a:r>
                <a:rPr lang="en-US" sz="3500" dirty="0"/>
                <a:t> </a:t>
              </a:r>
              <a:r>
                <a:rPr lang="en-US" sz="3500" dirty="0" err="1"/>
                <a:t>kemajuan</a:t>
              </a:r>
              <a:r>
                <a:rPr lang="en-US" sz="3500" dirty="0"/>
                <a:t> </a:t>
              </a:r>
              <a:r>
                <a:rPr lang="en-US" sz="3500" i="1" dirty="0"/>
                <a:t>Large Language Model</a:t>
              </a:r>
              <a:r>
                <a:rPr lang="en-US" sz="3500" dirty="0"/>
                <a:t> (LLM) </a:t>
              </a:r>
              <a:r>
                <a:rPr lang="en-US" sz="3500" dirty="0" err="1"/>
                <a:t>melalui</a:t>
              </a:r>
              <a:r>
                <a:rPr lang="en-US" sz="3500" dirty="0"/>
                <a:t> Google Gemini API, </a:t>
              </a:r>
              <a:r>
                <a:rPr lang="en-US" sz="3500" dirty="0" err="1"/>
                <a:t>aplikasi</a:t>
              </a:r>
              <a:r>
                <a:rPr lang="en-US" sz="3500" dirty="0"/>
                <a:t> </a:t>
              </a:r>
              <a:r>
                <a:rPr lang="en-US" sz="3500" dirty="0" err="1"/>
                <a:t>mediGemini</a:t>
              </a:r>
              <a:r>
                <a:rPr lang="en-US" sz="3500" dirty="0"/>
                <a:t> </a:t>
              </a:r>
              <a:r>
                <a:rPr lang="en-US" sz="3500" dirty="0" err="1"/>
                <a:t>dikembangkan</a:t>
              </a:r>
              <a:r>
                <a:rPr lang="en-US" sz="3500" dirty="0"/>
                <a:t> </a:t>
              </a:r>
              <a:r>
                <a:rPr lang="en-US" sz="3500" dirty="0" err="1"/>
                <a:t>untuk</a:t>
              </a:r>
              <a:r>
                <a:rPr lang="en-US" sz="3500" dirty="0"/>
                <a:t> </a:t>
              </a:r>
              <a:r>
                <a:rPr lang="en-US" sz="3500" dirty="0" err="1"/>
                <a:t>menyediakan</a:t>
              </a:r>
              <a:r>
                <a:rPr lang="en-US" sz="3500" dirty="0"/>
                <a:t> </a:t>
              </a:r>
              <a:r>
                <a:rPr lang="en-US" sz="3500" dirty="0" err="1"/>
                <a:t>layanan</a:t>
              </a:r>
              <a:r>
                <a:rPr lang="en-US" sz="3500" dirty="0"/>
                <a:t> </a:t>
              </a:r>
              <a:r>
                <a:rPr lang="en-US" sz="3500" dirty="0" err="1"/>
                <a:t>asisten</a:t>
              </a:r>
              <a:r>
                <a:rPr lang="en-US" sz="3500" dirty="0"/>
                <a:t> virtual "Dr. Nexus" yang </a:t>
              </a:r>
              <a:r>
                <a:rPr lang="en-US" sz="3500" dirty="0" err="1"/>
                <a:t>mampu</a:t>
              </a:r>
              <a:r>
                <a:rPr lang="en-US" sz="3500" dirty="0"/>
                <a:t> </a:t>
              </a:r>
              <a:r>
                <a:rPr lang="en-US" sz="3500" dirty="0" err="1"/>
                <a:t>memberikan</a:t>
              </a:r>
              <a:r>
                <a:rPr lang="en-US" sz="3500" dirty="0"/>
                <a:t> </a:t>
              </a:r>
              <a:r>
                <a:rPr lang="en-US" sz="3500" dirty="0" err="1"/>
                <a:t>diagnosa</a:t>
              </a:r>
              <a:r>
                <a:rPr lang="en-US" sz="3500" dirty="0"/>
                <a:t> </a:t>
              </a:r>
              <a:r>
                <a:rPr lang="en-US" sz="3500" dirty="0" err="1"/>
                <a:t>gejala</a:t>
              </a:r>
              <a:r>
                <a:rPr lang="en-US" sz="3500" dirty="0"/>
                <a:t> </a:t>
              </a:r>
              <a:r>
                <a:rPr lang="en-US" sz="3500" dirty="0" err="1"/>
                <a:t>ringan</a:t>
              </a:r>
              <a:r>
                <a:rPr lang="en-US" sz="3500" dirty="0"/>
                <a:t> dan saran </a:t>
              </a:r>
              <a:r>
                <a:rPr lang="en-US" sz="3500" dirty="0" err="1"/>
                <a:t>penanganan</a:t>
              </a:r>
              <a:r>
                <a:rPr lang="en-US" sz="3500" dirty="0"/>
                <a:t> </a:t>
              </a:r>
              <a:r>
                <a:rPr lang="en-US" sz="3500" dirty="0" err="1"/>
                <a:t>awal</a:t>
              </a:r>
              <a:r>
                <a:rPr lang="en-US" sz="3500" dirty="0"/>
                <a:t> </a:t>
              </a:r>
              <a:r>
                <a:rPr lang="en-US" sz="3500" dirty="0" err="1"/>
                <a:t>secara</a:t>
              </a:r>
              <a:r>
                <a:rPr lang="en-US" sz="3500" dirty="0"/>
                <a:t> </a:t>
              </a:r>
              <a:r>
                <a:rPr lang="en-US" sz="3500" dirty="0" err="1"/>
                <a:t>interaktif</a:t>
              </a:r>
              <a:r>
                <a:rPr lang="en-US" sz="3500" dirty="0"/>
                <a:t> </a:t>
              </a:r>
              <a:r>
                <a:rPr lang="en-US" sz="3500" dirty="0" err="1"/>
                <a:t>selama</a:t>
              </a:r>
              <a:r>
                <a:rPr lang="en-US" sz="3500" dirty="0"/>
                <a:t> 24/7.</a:t>
              </a:r>
              <a:endParaRPr lang="en-US" sz="3500" dirty="0">
                <a:solidFill>
                  <a:srgbClr val="332792"/>
                </a:solidFill>
                <a:latin typeface="Prompt Light"/>
                <a:ea typeface="Prompt Light"/>
                <a:cs typeface="Prompt Light"/>
                <a:sym typeface="Prompt Light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712" b="-7571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489306" y="-1782766"/>
            <a:ext cx="7878782" cy="6086359"/>
          </a:xfrm>
          <a:custGeom>
            <a:avLst/>
            <a:gdLst/>
            <a:ahLst/>
            <a:cxnLst/>
            <a:rect l="l" t="t" r="r" b="b"/>
            <a:pathLst>
              <a:path w="7878782" h="6086359">
                <a:moveTo>
                  <a:pt x="0" y="0"/>
                </a:moveTo>
                <a:lnTo>
                  <a:pt x="7878782" y="0"/>
                </a:lnTo>
                <a:lnTo>
                  <a:pt x="7878782" y="6086359"/>
                </a:lnTo>
                <a:lnTo>
                  <a:pt x="0" y="60863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99899" y="2642941"/>
            <a:ext cx="12243814" cy="6222535"/>
            <a:chOff x="0" y="0"/>
            <a:chExt cx="3224708" cy="163885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24708" cy="1638857"/>
            </a:xfrm>
            <a:custGeom>
              <a:avLst/>
              <a:gdLst/>
              <a:ahLst/>
              <a:cxnLst/>
              <a:rect l="l" t="t" r="r" b="b"/>
              <a:pathLst>
                <a:path w="3224708" h="1638857">
                  <a:moveTo>
                    <a:pt x="32248" y="0"/>
                  </a:moveTo>
                  <a:lnTo>
                    <a:pt x="3192460" y="0"/>
                  </a:lnTo>
                  <a:cubicBezTo>
                    <a:pt x="3201013" y="0"/>
                    <a:pt x="3209216" y="3398"/>
                    <a:pt x="3215263" y="9445"/>
                  </a:cubicBezTo>
                  <a:cubicBezTo>
                    <a:pt x="3221311" y="15493"/>
                    <a:pt x="3224708" y="23695"/>
                    <a:pt x="3224708" y="32248"/>
                  </a:cubicBezTo>
                  <a:lnTo>
                    <a:pt x="3224708" y="1606609"/>
                  </a:lnTo>
                  <a:cubicBezTo>
                    <a:pt x="3224708" y="1615162"/>
                    <a:pt x="3221311" y="1623364"/>
                    <a:pt x="3215263" y="1629412"/>
                  </a:cubicBezTo>
                  <a:cubicBezTo>
                    <a:pt x="3209216" y="1635459"/>
                    <a:pt x="3201013" y="1638857"/>
                    <a:pt x="3192460" y="1638857"/>
                  </a:cubicBezTo>
                  <a:lnTo>
                    <a:pt x="32248" y="1638857"/>
                  </a:lnTo>
                  <a:cubicBezTo>
                    <a:pt x="23695" y="1638857"/>
                    <a:pt x="15493" y="1635459"/>
                    <a:pt x="9445" y="1629412"/>
                  </a:cubicBezTo>
                  <a:cubicBezTo>
                    <a:pt x="3398" y="1623364"/>
                    <a:pt x="0" y="1615162"/>
                    <a:pt x="0" y="1606609"/>
                  </a:cubicBezTo>
                  <a:lnTo>
                    <a:pt x="0" y="32248"/>
                  </a:lnTo>
                  <a:cubicBezTo>
                    <a:pt x="0" y="23695"/>
                    <a:pt x="3398" y="15493"/>
                    <a:pt x="9445" y="9445"/>
                  </a:cubicBezTo>
                  <a:cubicBezTo>
                    <a:pt x="15493" y="3398"/>
                    <a:pt x="23695" y="0"/>
                    <a:pt x="32248" y="0"/>
                  </a:cubicBezTo>
                  <a:close/>
                </a:path>
              </a:pathLst>
            </a:custGeom>
            <a:solidFill>
              <a:srgbClr val="291C8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3224708" cy="16674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52599" y="2721826"/>
            <a:ext cx="11736707" cy="4871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 algn="just">
              <a:lnSpc>
                <a:spcPts val="4823"/>
              </a:lnSpc>
              <a:buAutoNum type="arabicPeriod"/>
            </a:pPr>
            <a:r>
              <a:rPr lang="en-US" sz="3445" dirty="0" err="1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Bagaimana</a:t>
            </a:r>
            <a:r>
              <a:rPr lang="en-US" sz="3445" dirty="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 </a:t>
            </a:r>
            <a:r>
              <a:rPr lang="en-US" sz="3445" dirty="0" err="1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merancang</a:t>
            </a:r>
            <a:r>
              <a:rPr lang="en-US" sz="3445" dirty="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 </a:t>
            </a:r>
            <a:r>
              <a:rPr lang="en-US" sz="3445" dirty="0" err="1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aplikasi</a:t>
            </a:r>
            <a:r>
              <a:rPr lang="en-US" sz="3445" dirty="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 WEB yang </a:t>
            </a:r>
            <a:r>
              <a:rPr lang="en-US" sz="3445" dirty="0" err="1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mengintegrasikan</a:t>
            </a:r>
            <a:r>
              <a:rPr lang="en-US" sz="3445" dirty="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 Google Gemini API </a:t>
            </a:r>
            <a:r>
              <a:rPr lang="en-US" sz="3445" dirty="0" err="1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untuk</a:t>
            </a:r>
            <a:r>
              <a:rPr lang="en-US" sz="3445" dirty="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 </a:t>
            </a:r>
            <a:r>
              <a:rPr lang="en-US" sz="3445" dirty="0" err="1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konsultasi</a:t>
            </a:r>
            <a:r>
              <a:rPr lang="en-US" sz="3445" dirty="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 </a:t>
            </a:r>
            <a:r>
              <a:rPr lang="en-US" sz="3445" dirty="0" err="1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medis</a:t>
            </a:r>
            <a:r>
              <a:rPr lang="en-US" sz="3445" dirty="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?</a:t>
            </a:r>
          </a:p>
          <a:p>
            <a:pPr marL="514350" indent="-514350" algn="just">
              <a:lnSpc>
                <a:spcPts val="4823"/>
              </a:lnSpc>
              <a:buAutoNum type="arabicPeriod"/>
            </a:pPr>
            <a:r>
              <a:rPr lang="en-US" sz="3445" dirty="0" err="1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Bagaimana</a:t>
            </a:r>
            <a:r>
              <a:rPr lang="en-US" sz="3445" dirty="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 </a:t>
            </a:r>
            <a:r>
              <a:rPr lang="en-US" sz="3445" dirty="0" err="1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membangun</a:t>
            </a:r>
            <a:r>
              <a:rPr lang="en-US" sz="3445" dirty="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 </a:t>
            </a:r>
            <a:r>
              <a:rPr lang="en-US" sz="3445" dirty="0" err="1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sistem</a:t>
            </a:r>
            <a:r>
              <a:rPr lang="en-US" sz="3445" dirty="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 </a:t>
            </a:r>
            <a:r>
              <a:rPr lang="en-US" sz="3445" dirty="0" err="1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manajemen</a:t>
            </a:r>
            <a:r>
              <a:rPr lang="en-US" sz="3445" dirty="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 </a:t>
            </a:r>
            <a:r>
              <a:rPr lang="en-US" sz="3445" dirty="0" err="1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sesi</a:t>
            </a:r>
            <a:r>
              <a:rPr lang="en-US" sz="3445" dirty="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 agar </a:t>
            </a:r>
            <a:r>
              <a:rPr lang="en-US" sz="3445" dirty="0" err="1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riwayat</a:t>
            </a:r>
            <a:r>
              <a:rPr lang="en-US" sz="3445" dirty="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 </a:t>
            </a:r>
            <a:r>
              <a:rPr lang="en-US" sz="3445" dirty="0" err="1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percakapan</a:t>
            </a:r>
            <a:r>
              <a:rPr lang="en-US" sz="3445" dirty="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 </a:t>
            </a:r>
            <a:r>
              <a:rPr lang="en-US" sz="3445" dirty="0" err="1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tersimpan</a:t>
            </a:r>
            <a:r>
              <a:rPr lang="en-US" sz="3445" dirty="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 </a:t>
            </a:r>
            <a:r>
              <a:rPr lang="en-US" sz="3445" dirty="0" err="1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rapi</a:t>
            </a:r>
            <a:r>
              <a:rPr lang="en-US" sz="3445" dirty="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?</a:t>
            </a:r>
          </a:p>
          <a:p>
            <a:pPr marL="514350" indent="-514350" algn="just">
              <a:lnSpc>
                <a:spcPts val="4823"/>
              </a:lnSpc>
              <a:buAutoNum type="arabicPeriod"/>
            </a:pPr>
            <a:r>
              <a:rPr lang="en-US" sz="3445" dirty="0" err="1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Bagaimana</a:t>
            </a:r>
            <a:r>
              <a:rPr lang="en-US" sz="3445" dirty="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 </a:t>
            </a:r>
            <a:r>
              <a:rPr lang="en-US" sz="3445" dirty="0" err="1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merancang</a:t>
            </a:r>
            <a:r>
              <a:rPr lang="en-US" sz="3445" dirty="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 </a:t>
            </a:r>
            <a:r>
              <a:rPr lang="en-US" sz="3445" dirty="0" err="1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antarmuka</a:t>
            </a:r>
            <a:r>
              <a:rPr lang="en-US" sz="3445" dirty="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 Admin </a:t>
            </a:r>
            <a:r>
              <a:rPr lang="en-US" sz="3445" dirty="0" err="1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untuk</a:t>
            </a:r>
            <a:r>
              <a:rPr lang="en-US" sz="3445" dirty="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 </a:t>
            </a:r>
            <a:r>
              <a:rPr lang="en-US" sz="3445" dirty="0" err="1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mengelola</a:t>
            </a:r>
            <a:r>
              <a:rPr lang="en-US" sz="3445" dirty="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 </a:t>
            </a:r>
            <a:r>
              <a:rPr lang="en-US" sz="3445" dirty="0" err="1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instruksi</a:t>
            </a:r>
            <a:r>
              <a:rPr lang="en-US" sz="3445" dirty="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 </a:t>
            </a:r>
            <a:r>
              <a:rPr lang="en-US" sz="3445" dirty="0" err="1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sistem</a:t>
            </a:r>
            <a:r>
              <a:rPr lang="en-US" sz="3445" dirty="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 </a:t>
            </a:r>
            <a:r>
              <a:rPr lang="en-US" sz="3445" dirty="0" err="1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secara</a:t>
            </a:r>
            <a:r>
              <a:rPr lang="en-US" sz="3445" dirty="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 </a:t>
            </a:r>
            <a:r>
              <a:rPr lang="en-US" sz="3445" dirty="0" err="1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dinamis</a:t>
            </a:r>
            <a:r>
              <a:rPr lang="en-US" sz="3445" dirty="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 </a:t>
            </a:r>
            <a:r>
              <a:rPr lang="en-US" sz="3445" dirty="0" err="1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tanpa</a:t>
            </a:r>
            <a:r>
              <a:rPr lang="en-US" sz="3445" dirty="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 </a:t>
            </a:r>
            <a:r>
              <a:rPr lang="en-US" sz="3445" dirty="0" err="1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mengubah</a:t>
            </a:r>
            <a:r>
              <a:rPr lang="en-US" sz="3445" dirty="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 </a:t>
            </a:r>
            <a:r>
              <a:rPr lang="en-US" sz="3445" dirty="0" err="1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kode</a:t>
            </a:r>
            <a:r>
              <a:rPr lang="en-US" sz="3445" dirty="0">
                <a:solidFill>
                  <a:srgbClr val="FFFFFF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 program?</a:t>
            </a:r>
          </a:p>
        </p:txBody>
      </p:sp>
      <p:sp>
        <p:nvSpPr>
          <p:cNvPr id="8" name="Freeform 8"/>
          <p:cNvSpPr/>
          <p:nvPr/>
        </p:nvSpPr>
        <p:spPr>
          <a:xfrm>
            <a:off x="-3041145" y="7339223"/>
            <a:ext cx="9902975" cy="5595181"/>
          </a:xfrm>
          <a:custGeom>
            <a:avLst/>
            <a:gdLst/>
            <a:ahLst/>
            <a:cxnLst/>
            <a:rect l="l" t="t" r="r" b="b"/>
            <a:pathLst>
              <a:path w="9902975" h="5595181">
                <a:moveTo>
                  <a:pt x="0" y="0"/>
                </a:moveTo>
                <a:lnTo>
                  <a:pt x="9902975" y="0"/>
                </a:lnTo>
                <a:lnTo>
                  <a:pt x="9902975" y="5595181"/>
                </a:lnTo>
                <a:lnTo>
                  <a:pt x="0" y="55951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951633" y="1028700"/>
            <a:ext cx="8384734" cy="1295823"/>
          </a:xfrm>
          <a:custGeom>
            <a:avLst/>
            <a:gdLst/>
            <a:ahLst/>
            <a:cxnLst/>
            <a:rect l="l" t="t" r="r" b="b"/>
            <a:pathLst>
              <a:path w="8384734" h="1295823">
                <a:moveTo>
                  <a:pt x="0" y="0"/>
                </a:moveTo>
                <a:lnTo>
                  <a:pt x="8384734" y="0"/>
                </a:lnTo>
                <a:lnTo>
                  <a:pt x="8384734" y="1295823"/>
                </a:lnTo>
                <a:lnTo>
                  <a:pt x="0" y="12958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509192" y="1136588"/>
            <a:ext cx="7269616" cy="949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55"/>
              </a:lnSpc>
            </a:pPr>
            <a:r>
              <a:rPr lang="en-US" sz="5500" dirty="0">
                <a:solidFill>
                  <a:srgbClr val="2918A5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RUMUSAN MASALAH</a:t>
            </a: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4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517405">
            <a:off x="6494089" y="-2001647"/>
            <a:ext cx="14356781" cy="14356781"/>
          </a:xfrm>
          <a:custGeom>
            <a:avLst/>
            <a:gdLst/>
            <a:ahLst/>
            <a:cxnLst/>
            <a:rect l="l" t="t" r="r" b="b"/>
            <a:pathLst>
              <a:path w="14356781" h="14356781">
                <a:moveTo>
                  <a:pt x="0" y="0"/>
                </a:moveTo>
                <a:lnTo>
                  <a:pt x="14356781" y="0"/>
                </a:lnTo>
                <a:lnTo>
                  <a:pt x="14356781" y="14356780"/>
                </a:lnTo>
                <a:lnTo>
                  <a:pt x="0" y="14356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154515" y="3385943"/>
            <a:ext cx="7253027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11500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Tujuan </a:t>
            </a:r>
            <a:r>
              <a:rPr lang="en-US" sz="11500" dirty="0" err="1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pengembangan</a:t>
            </a:r>
            <a:endParaRPr lang="en-US" sz="11500" dirty="0">
              <a:solidFill>
                <a:srgbClr val="FFFFFF"/>
              </a:solidFill>
              <a:latin typeface="Bebas Neue Cyrillic"/>
              <a:ea typeface="Bebas Neue Cyrillic"/>
              <a:cs typeface="Bebas Neue Cyrillic"/>
              <a:sym typeface="Bebas Neue Cyrillic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61484" y="1119447"/>
            <a:ext cx="5950109" cy="2135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dirty="0" err="1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Mengembangkan</a:t>
            </a:r>
            <a:r>
              <a:rPr lang="en-US" sz="2999" dirty="0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mediGemini</a:t>
            </a:r>
            <a:r>
              <a:rPr lang="en-US" sz="2999" dirty="0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sebagai</a:t>
            </a:r>
            <a:r>
              <a:rPr lang="en-US" sz="2999" dirty="0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alat</a:t>
            </a:r>
            <a:r>
              <a:rPr lang="en-US" sz="2999" dirty="0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bantu</a:t>
            </a:r>
            <a:r>
              <a:rPr lang="en-US" sz="2999" dirty="0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 diagnose </a:t>
            </a:r>
            <a:r>
              <a:rPr lang="en-US" sz="2999" dirty="0" err="1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awal</a:t>
            </a:r>
            <a:r>
              <a:rPr lang="en-US" sz="2999" dirty="0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penyakit</a:t>
            </a:r>
            <a:r>
              <a:rPr lang="en-US" sz="2999" dirty="0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ringan</a:t>
            </a:r>
            <a:r>
              <a:rPr lang="en-US" sz="2999" dirty="0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hingga</a:t>
            </a:r>
            <a:r>
              <a:rPr lang="en-US" sz="2999" dirty="0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sedang</a:t>
            </a:r>
            <a:r>
              <a:rPr lang="en-US" sz="2999" dirty="0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73058" y="3801434"/>
            <a:ext cx="6919445" cy="15965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dirty="0" err="1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Mengimplementasikan</a:t>
            </a:r>
            <a:r>
              <a:rPr lang="en-US" sz="2999" dirty="0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integrasi</a:t>
            </a:r>
            <a:r>
              <a:rPr lang="en-US" sz="2999" dirty="0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 API Google Gemini </a:t>
            </a:r>
            <a:r>
              <a:rPr lang="en-US" sz="2999" dirty="0" err="1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menggunakan</a:t>
            </a:r>
            <a:r>
              <a:rPr lang="en-US" sz="2999" dirty="0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 Bahasa </a:t>
            </a:r>
            <a:r>
              <a:rPr lang="en-US" sz="2999" dirty="0" err="1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pemograman</a:t>
            </a:r>
            <a:r>
              <a:rPr lang="en-US" sz="2999" dirty="0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 PHP dan MySQL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1484" y="5840305"/>
            <a:ext cx="5950110" cy="15965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dirty="0" err="1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Menyediakan</a:t>
            </a:r>
            <a:r>
              <a:rPr lang="en-US" sz="2999" dirty="0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fitur</a:t>
            </a:r>
            <a:r>
              <a:rPr lang="en-US" sz="2999" dirty="0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manajemen</a:t>
            </a:r>
            <a:r>
              <a:rPr lang="en-US" sz="2999" dirty="0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penggunaan</a:t>
            </a:r>
            <a:r>
              <a:rPr lang="en-US" sz="2999" dirty="0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 dan </a:t>
            </a:r>
            <a:r>
              <a:rPr lang="en-US" sz="2999" dirty="0" err="1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riwayat</a:t>
            </a:r>
            <a:r>
              <a:rPr lang="en-US" sz="2999" dirty="0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percakapan</a:t>
            </a:r>
            <a:r>
              <a:rPr lang="en-US" sz="2999" dirty="0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 yang </a:t>
            </a:r>
            <a:r>
              <a:rPr lang="en-US" sz="2999" dirty="0" err="1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terstruktur</a:t>
            </a:r>
            <a:endParaRPr lang="en-US" sz="2999" dirty="0">
              <a:solidFill>
                <a:srgbClr val="FFFFFF"/>
              </a:solidFill>
              <a:latin typeface="Prompt Light"/>
              <a:ea typeface="Prompt Light"/>
              <a:cs typeface="Prompt Light"/>
              <a:sym typeface="Prompt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59317" y="7983683"/>
            <a:ext cx="6919445" cy="15965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dirty="0" err="1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Menciptakan</a:t>
            </a:r>
            <a:r>
              <a:rPr lang="en-US" sz="2999" dirty="0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 persona AI “</a:t>
            </a:r>
            <a:r>
              <a:rPr lang="en-US" sz="2999" dirty="0" err="1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DR.Nexus</a:t>
            </a:r>
            <a:r>
              <a:rPr lang="en-US" sz="2999" dirty="0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” yang </a:t>
            </a:r>
            <a:r>
              <a:rPr lang="en-US" sz="2999" dirty="0" err="1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empatik</a:t>
            </a:r>
            <a:r>
              <a:rPr lang="en-US" sz="2999" dirty="0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 dan professional </a:t>
            </a:r>
            <a:r>
              <a:rPr lang="en-US" sz="2999" dirty="0" err="1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melalui</a:t>
            </a:r>
            <a:r>
              <a:rPr lang="en-US" sz="2999" dirty="0">
                <a:solidFill>
                  <a:srgbClr val="FFFFFF"/>
                </a:solidFill>
                <a:latin typeface="Prompt Light"/>
                <a:ea typeface="Prompt Light"/>
                <a:cs typeface="Prompt Light"/>
                <a:sym typeface="Prompt Light"/>
              </a:rPr>
              <a:t> prompt Engineering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7042576" y="1743101"/>
            <a:ext cx="442954" cy="442954"/>
            <a:chOff x="6705600" y="1371600"/>
            <a:chExt cx="10972800" cy="10972800"/>
          </a:xfrm>
        </p:grpSpPr>
        <p:sp>
          <p:nvSpPr>
            <p:cNvPr id="9" name="Freeform 9"/>
            <p:cNvSpPr/>
            <p:nvPr/>
          </p:nvSpPr>
          <p:spPr>
            <a:xfrm>
              <a:off x="6705545" y="1347009"/>
              <a:ext cx="10972910" cy="11021982"/>
            </a:xfrm>
            <a:custGeom>
              <a:avLst/>
              <a:gdLst/>
              <a:ahLst/>
              <a:cxnLst/>
              <a:rect l="l" t="t" r="r" b="b"/>
              <a:pathLst>
                <a:path w="10972910" h="11021982">
                  <a:moveTo>
                    <a:pt x="55" y="5510991"/>
                  </a:moveTo>
                  <a:cubicBezTo>
                    <a:pt x="-8737" y="7476938"/>
                    <a:pt x="1035038" y="9297321"/>
                    <a:pt x="2736148" y="10282842"/>
                  </a:cubicBezTo>
                  <a:cubicBezTo>
                    <a:pt x="4437258" y="11268362"/>
                    <a:pt x="6535653" y="11268362"/>
                    <a:pt x="8236763" y="10282842"/>
                  </a:cubicBezTo>
                  <a:cubicBezTo>
                    <a:pt x="9937872" y="9297321"/>
                    <a:pt x="10981647" y="7476938"/>
                    <a:pt x="10972855" y="5510991"/>
                  </a:cubicBezTo>
                  <a:cubicBezTo>
                    <a:pt x="10981647" y="3545044"/>
                    <a:pt x="9937872" y="1724661"/>
                    <a:pt x="8236763" y="739140"/>
                  </a:cubicBezTo>
                  <a:cubicBezTo>
                    <a:pt x="6535653" y="-246380"/>
                    <a:pt x="4437258" y="-246380"/>
                    <a:pt x="2736148" y="739140"/>
                  </a:cubicBezTo>
                  <a:cubicBezTo>
                    <a:pt x="1035038" y="1724661"/>
                    <a:pt x="-8737" y="3545044"/>
                    <a:pt x="55" y="5510991"/>
                  </a:cubicBezTo>
                  <a:close/>
                </a:path>
              </a:pathLst>
            </a:custGeom>
            <a:solidFill>
              <a:srgbClr val="EDD3CF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8353632" y="4083860"/>
            <a:ext cx="251670" cy="251670"/>
            <a:chOff x="6705600" y="1371600"/>
            <a:chExt cx="10972800" cy="10972800"/>
          </a:xfrm>
        </p:grpSpPr>
        <p:sp>
          <p:nvSpPr>
            <p:cNvPr id="11" name="Freeform 11"/>
            <p:cNvSpPr/>
            <p:nvPr/>
          </p:nvSpPr>
          <p:spPr>
            <a:xfrm>
              <a:off x="6705545" y="1347009"/>
              <a:ext cx="10972910" cy="11021982"/>
            </a:xfrm>
            <a:custGeom>
              <a:avLst/>
              <a:gdLst/>
              <a:ahLst/>
              <a:cxnLst/>
              <a:rect l="l" t="t" r="r" b="b"/>
              <a:pathLst>
                <a:path w="10972910" h="11021982">
                  <a:moveTo>
                    <a:pt x="55" y="5510991"/>
                  </a:moveTo>
                  <a:cubicBezTo>
                    <a:pt x="-8737" y="7476938"/>
                    <a:pt x="1035038" y="9297321"/>
                    <a:pt x="2736148" y="10282842"/>
                  </a:cubicBezTo>
                  <a:cubicBezTo>
                    <a:pt x="4437258" y="11268362"/>
                    <a:pt x="6535653" y="11268362"/>
                    <a:pt x="8236763" y="10282842"/>
                  </a:cubicBezTo>
                  <a:cubicBezTo>
                    <a:pt x="9937872" y="9297321"/>
                    <a:pt x="10981647" y="7476938"/>
                    <a:pt x="10972855" y="5510991"/>
                  </a:cubicBezTo>
                  <a:cubicBezTo>
                    <a:pt x="10981647" y="3545044"/>
                    <a:pt x="9937872" y="1724661"/>
                    <a:pt x="8236763" y="739140"/>
                  </a:cubicBezTo>
                  <a:cubicBezTo>
                    <a:pt x="6535653" y="-246380"/>
                    <a:pt x="4437258" y="-246380"/>
                    <a:pt x="2736148" y="739140"/>
                  </a:cubicBezTo>
                  <a:cubicBezTo>
                    <a:pt x="1035038" y="1724661"/>
                    <a:pt x="-8737" y="3545044"/>
                    <a:pt x="55" y="5510991"/>
                  </a:cubicBezTo>
                  <a:close/>
                </a:path>
              </a:pathLst>
            </a:custGeom>
            <a:solidFill>
              <a:srgbClr val="EDD3CF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7042576" y="6417125"/>
            <a:ext cx="442954" cy="442954"/>
            <a:chOff x="6705600" y="1371600"/>
            <a:chExt cx="10972800" cy="10972800"/>
          </a:xfrm>
        </p:grpSpPr>
        <p:sp>
          <p:nvSpPr>
            <p:cNvPr id="13" name="Freeform 13"/>
            <p:cNvSpPr/>
            <p:nvPr/>
          </p:nvSpPr>
          <p:spPr>
            <a:xfrm>
              <a:off x="6705545" y="1347009"/>
              <a:ext cx="10972910" cy="11021982"/>
            </a:xfrm>
            <a:custGeom>
              <a:avLst/>
              <a:gdLst/>
              <a:ahLst/>
              <a:cxnLst/>
              <a:rect l="l" t="t" r="r" b="b"/>
              <a:pathLst>
                <a:path w="10972910" h="11021982">
                  <a:moveTo>
                    <a:pt x="55" y="5510991"/>
                  </a:moveTo>
                  <a:cubicBezTo>
                    <a:pt x="-8737" y="7476938"/>
                    <a:pt x="1035038" y="9297321"/>
                    <a:pt x="2736148" y="10282842"/>
                  </a:cubicBezTo>
                  <a:cubicBezTo>
                    <a:pt x="4437258" y="11268362"/>
                    <a:pt x="6535653" y="11268362"/>
                    <a:pt x="8236763" y="10282842"/>
                  </a:cubicBezTo>
                  <a:cubicBezTo>
                    <a:pt x="9937872" y="9297321"/>
                    <a:pt x="10981647" y="7476938"/>
                    <a:pt x="10972855" y="5510991"/>
                  </a:cubicBezTo>
                  <a:cubicBezTo>
                    <a:pt x="10981647" y="3545044"/>
                    <a:pt x="9937872" y="1724661"/>
                    <a:pt x="8236763" y="739140"/>
                  </a:cubicBezTo>
                  <a:cubicBezTo>
                    <a:pt x="6535653" y="-246380"/>
                    <a:pt x="4437258" y="-246380"/>
                    <a:pt x="2736148" y="739140"/>
                  </a:cubicBezTo>
                  <a:cubicBezTo>
                    <a:pt x="1035038" y="1724661"/>
                    <a:pt x="-8737" y="3545044"/>
                    <a:pt x="55" y="5510991"/>
                  </a:cubicBezTo>
                  <a:close/>
                </a:path>
              </a:pathLst>
            </a:custGeom>
            <a:solidFill>
              <a:srgbClr val="EDD3CF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8353631" y="8115300"/>
            <a:ext cx="346920" cy="346920"/>
            <a:chOff x="6705600" y="1371600"/>
            <a:chExt cx="10972800" cy="10972800"/>
          </a:xfrm>
        </p:grpSpPr>
        <p:sp>
          <p:nvSpPr>
            <p:cNvPr id="15" name="Freeform 15"/>
            <p:cNvSpPr/>
            <p:nvPr/>
          </p:nvSpPr>
          <p:spPr>
            <a:xfrm>
              <a:off x="6705545" y="1347009"/>
              <a:ext cx="10972910" cy="11021982"/>
            </a:xfrm>
            <a:custGeom>
              <a:avLst/>
              <a:gdLst/>
              <a:ahLst/>
              <a:cxnLst/>
              <a:rect l="l" t="t" r="r" b="b"/>
              <a:pathLst>
                <a:path w="10972910" h="11021982">
                  <a:moveTo>
                    <a:pt x="55" y="5510991"/>
                  </a:moveTo>
                  <a:cubicBezTo>
                    <a:pt x="-8737" y="7476938"/>
                    <a:pt x="1035038" y="9297321"/>
                    <a:pt x="2736148" y="10282842"/>
                  </a:cubicBezTo>
                  <a:cubicBezTo>
                    <a:pt x="4437258" y="11268362"/>
                    <a:pt x="6535653" y="11268362"/>
                    <a:pt x="8236763" y="10282842"/>
                  </a:cubicBezTo>
                  <a:cubicBezTo>
                    <a:pt x="9937872" y="9297321"/>
                    <a:pt x="10981647" y="7476938"/>
                    <a:pt x="10972855" y="5510991"/>
                  </a:cubicBezTo>
                  <a:cubicBezTo>
                    <a:pt x="10981647" y="3545044"/>
                    <a:pt x="9937872" y="1724661"/>
                    <a:pt x="8236763" y="739140"/>
                  </a:cubicBezTo>
                  <a:cubicBezTo>
                    <a:pt x="6535653" y="-246380"/>
                    <a:pt x="4437258" y="-246380"/>
                    <a:pt x="2736148" y="739140"/>
                  </a:cubicBezTo>
                  <a:cubicBezTo>
                    <a:pt x="1035038" y="1724661"/>
                    <a:pt x="-8737" y="3545044"/>
                    <a:pt x="55" y="5510991"/>
                  </a:cubicBezTo>
                  <a:close/>
                </a:path>
              </a:pathLst>
            </a:custGeom>
            <a:solidFill>
              <a:srgbClr val="EDD3CF"/>
            </a:solid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27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8999"/>
          </a:blip>
          <a:srcRect/>
          <a:stretch>
            <a:fillRect/>
          </a:stretch>
        </p:blipFill>
        <p:spPr>
          <a:xfrm rot="2105796">
            <a:off x="-7795090" y="-2219945"/>
            <a:ext cx="12982695" cy="12465389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5400000">
            <a:off x="-6327704" y="-204179"/>
            <a:ext cx="13188807" cy="10047473"/>
          </a:xfrm>
          <a:custGeom>
            <a:avLst/>
            <a:gdLst/>
            <a:ahLst/>
            <a:cxnLst/>
            <a:rect l="l" t="t" r="r" b="b"/>
            <a:pathLst>
              <a:path w="13188807" h="10047473">
                <a:moveTo>
                  <a:pt x="0" y="0"/>
                </a:moveTo>
                <a:lnTo>
                  <a:pt x="13188808" y="0"/>
                </a:lnTo>
                <a:lnTo>
                  <a:pt x="13188808" y="10047473"/>
                </a:lnTo>
                <a:lnTo>
                  <a:pt x="0" y="100474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1582043">
            <a:off x="-2494210" y="6909918"/>
            <a:ext cx="7349255" cy="7349255"/>
            <a:chOff x="0" y="0"/>
            <a:chExt cx="9799007" cy="979900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799007" cy="9799007"/>
            </a:xfrm>
            <a:custGeom>
              <a:avLst/>
              <a:gdLst/>
              <a:ahLst/>
              <a:cxnLst/>
              <a:rect l="l" t="t" r="r" b="b"/>
              <a:pathLst>
                <a:path w="9799007" h="9799007">
                  <a:moveTo>
                    <a:pt x="0" y="0"/>
                  </a:moveTo>
                  <a:lnTo>
                    <a:pt x="9799007" y="0"/>
                  </a:lnTo>
                  <a:lnTo>
                    <a:pt x="9799007" y="9799007"/>
                  </a:lnTo>
                  <a:lnTo>
                    <a:pt x="0" y="9799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328102" y="0"/>
              <a:ext cx="546100" cy="546100"/>
              <a:chOff x="6705600" y="1371600"/>
              <a:chExt cx="10972800" cy="1097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6705545" y="1347009"/>
                <a:ext cx="10972910" cy="11021982"/>
              </a:xfrm>
              <a:custGeom>
                <a:avLst/>
                <a:gdLst/>
                <a:ahLst/>
                <a:cxnLst/>
                <a:rect l="l" t="t" r="r" b="b"/>
                <a:pathLst>
                  <a:path w="10972910" h="11021982">
                    <a:moveTo>
                      <a:pt x="55" y="5510991"/>
                    </a:moveTo>
                    <a:cubicBezTo>
                      <a:pt x="-8737" y="7476938"/>
                      <a:pt x="1035038" y="9297321"/>
                      <a:pt x="2736148" y="10282842"/>
                    </a:cubicBezTo>
                    <a:cubicBezTo>
                      <a:pt x="4437258" y="11268362"/>
                      <a:pt x="6535653" y="11268362"/>
                      <a:pt x="8236763" y="10282842"/>
                    </a:cubicBezTo>
                    <a:cubicBezTo>
                      <a:pt x="9937872" y="9297321"/>
                      <a:pt x="10981647" y="7476938"/>
                      <a:pt x="10972855" y="5510991"/>
                    </a:cubicBezTo>
                    <a:cubicBezTo>
                      <a:pt x="10981647" y="3545044"/>
                      <a:pt x="9937872" y="1724661"/>
                      <a:pt x="8236763" y="739140"/>
                    </a:cubicBezTo>
                    <a:cubicBezTo>
                      <a:pt x="6535653" y="-246380"/>
                      <a:pt x="4437258" y="-246380"/>
                      <a:pt x="2736148" y="739140"/>
                    </a:cubicBezTo>
                    <a:cubicBezTo>
                      <a:pt x="1035038" y="1724661"/>
                      <a:pt x="-8737" y="3545044"/>
                      <a:pt x="55" y="551099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3456576" y="1848147"/>
              <a:ext cx="404763" cy="404763"/>
              <a:chOff x="6705600" y="1371600"/>
              <a:chExt cx="10972800" cy="1097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6705545" y="1347009"/>
                <a:ext cx="10972910" cy="11021982"/>
              </a:xfrm>
              <a:custGeom>
                <a:avLst/>
                <a:gdLst/>
                <a:ahLst/>
                <a:cxnLst/>
                <a:rect l="l" t="t" r="r" b="b"/>
                <a:pathLst>
                  <a:path w="10972910" h="11021982">
                    <a:moveTo>
                      <a:pt x="55" y="5510991"/>
                    </a:moveTo>
                    <a:cubicBezTo>
                      <a:pt x="-8737" y="7476938"/>
                      <a:pt x="1035038" y="9297321"/>
                      <a:pt x="2736148" y="10282842"/>
                    </a:cubicBezTo>
                    <a:cubicBezTo>
                      <a:pt x="4437258" y="11268362"/>
                      <a:pt x="6535653" y="11268362"/>
                      <a:pt x="8236763" y="10282842"/>
                    </a:cubicBezTo>
                    <a:cubicBezTo>
                      <a:pt x="9937872" y="9297321"/>
                      <a:pt x="10981647" y="7476938"/>
                      <a:pt x="10972855" y="5510991"/>
                    </a:cubicBezTo>
                    <a:cubicBezTo>
                      <a:pt x="10981647" y="3545044"/>
                      <a:pt x="9937872" y="1724661"/>
                      <a:pt x="8236763" y="739140"/>
                    </a:cubicBezTo>
                    <a:cubicBezTo>
                      <a:pt x="6535653" y="-246380"/>
                      <a:pt x="4437258" y="-246380"/>
                      <a:pt x="2736148" y="739140"/>
                    </a:cubicBezTo>
                    <a:cubicBezTo>
                      <a:pt x="1035038" y="1724661"/>
                      <a:pt x="-8737" y="3545044"/>
                      <a:pt x="55" y="551099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</p:grpSp>
      <p:grpSp>
        <p:nvGrpSpPr>
          <p:cNvPr id="10" name="Group 10"/>
          <p:cNvGrpSpPr/>
          <p:nvPr/>
        </p:nvGrpSpPr>
        <p:grpSpPr>
          <a:xfrm>
            <a:off x="7590903" y="0"/>
            <a:ext cx="8437313" cy="10113609"/>
            <a:chOff x="0" y="209635"/>
            <a:chExt cx="11249751" cy="1348480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209635"/>
              <a:ext cx="11249751" cy="41036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999"/>
                </a:lnSpc>
              </a:pPr>
              <a:r>
                <a:rPr lang="en-US" sz="11999" dirty="0" err="1">
                  <a:solidFill>
                    <a:srgbClr val="FFFFFF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Metodologi</a:t>
              </a:r>
              <a:r>
                <a:rPr lang="en-US" sz="11999" dirty="0">
                  <a:solidFill>
                    <a:srgbClr val="FFFFFF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 </a:t>
              </a:r>
              <a:r>
                <a:rPr lang="en-US" sz="11999" dirty="0" err="1">
                  <a:solidFill>
                    <a:srgbClr val="FFFFFF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pengembangan</a:t>
              </a:r>
              <a:endParaRPr lang="en-US" sz="11999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353427"/>
              <a:ext cx="9948459" cy="9341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4350" indent="-514350">
                <a:lnSpc>
                  <a:spcPts val="4199"/>
                </a:lnSpc>
                <a:buAutoNum type="arabicPeriod"/>
              </a:pPr>
              <a:r>
                <a:rPr lang="en-US" sz="3600" dirty="0" err="1">
                  <a:solidFill>
                    <a:schemeClr val="bg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Metodologi</a:t>
              </a:r>
              <a:r>
                <a:rPr lang="en-US" sz="3600" dirty="0">
                  <a:solidFill>
                    <a:schemeClr val="bg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Prototyping: </a:t>
              </a:r>
              <a:r>
                <a:rPr lang="en-US" sz="3600" dirty="0" err="1">
                  <a:solidFill>
                    <a:schemeClr val="bg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Pengembangan</a:t>
              </a:r>
              <a:r>
                <a:rPr lang="en-US" sz="3600" dirty="0">
                  <a:solidFill>
                    <a:schemeClr val="bg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</a:t>
              </a:r>
              <a:r>
                <a:rPr lang="en-US" sz="3600" dirty="0" err="1">
                  <a:solidFill>
                    <a:schemeClr val="bg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bertahap</a:t>
              </a:r>
              <a:r>
                <a:rPr lang="en-US" sz="3600" dirty="0">
                  <a:solidFill>
                    <a:schemeClr val="bg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</a:t>
              </a:r>
              <a:r>
                <a:rPr lang="en-US" sz="3600" dirty="0" err="1">
                  <a:solidFill>
                    <a:schemeClr val="bg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dari</a:t>
              </a:r>
              <a:r>
                <a:rPr lang="en-US" sz="3600" dirty="0">
                  <a:solidFill>
                    <a:schemeClr val="bg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</a:t>
              </a:r>
              <a:r>
                <a:rPr lang="en-US" sz="3600" dirty="0" err="1">
                  <a:solidFill>
                    <a:schemeClr val="bg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fungsi</a:t>
              </a:r>
              <a:r>
                <a:rPr lang="en-US" sz="3600" dirty="0">
                  <a:solidFill>
                    <a:schemeClr val="bg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</a:t>
              </a:r>
              <a:r>
                <a:rPr lang="en-US" sz="3600" dirty="0" err="1">
                  <a:solidFill>
                    <a:schemeClr val="bg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dasar</a:t>
              </a:r>
              <a:r>
                <a:rPr lang="en-US" sz="3600" dirty="0">
                  <a:solidFill>
                    <a:schemeClr val="bg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</a:t>
              </a:r>
              <a:r>
                <a:rPr lang="en-US" sz="3600" dirty="0" err="1">
                  <a:solidFill>
                    <a:schemeClr val="bg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hingga</a:t>
              </a:r>
              <a:r>
                <a:rPr lang="en-US" sz="3600" dirty="0">
                  <a:solidFill>
                    <a:schemeClr val="bg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</a:t>
              </a:r>
              <a:r>
                <a:rPr lang="en-US" sz="3600" dirty="0" err="1">
                  <a:solidFill>
                    <a:schemeClr val="bg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fitur</a:t>
              </a:r>
              <a:r>
                <a:rPr lang="en-US" sz="3600" dirty="0">
                  <a:solidFill>
                    <a:schemeClr val="bg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</a:t>
              </a:r>
              <a:r>
                <a:rPr lang="en-US" sz="3600" dirty="0" err="1">
                  <a:solidFill>
                    <a:schemeClr val="bg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kompleks</a:t>
              </a:r>
              <a:r>
                <a:rPr lang="en-US" sz="3600" dirty="0">
                  <a:solidFill>
                    <a:schemeClr val="bg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</a:t>
              </a:r>
              <a:r>
                <a:rPr lang="en-US" sz="3600" dirty="0" err="1">
                  <a:solidFill>
                    <a:schemeClr val="bg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dengan</a:t>
              </a:r>
              <a:r>
                <a:rPr lang="en-US" sz="3600" dirty="0">
                  <a:solidFill>
                    <a:schemeClr val="bg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</a:t>
              </a:r>
              <a:r>
                <a:rPr lang="en-US" sz="3600" dirty="0" err="1">
                  <a:solidFill>
                    <a:schemeClr val="bg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evaluasi</a:t>
              </a:r>
              <a:r>
                <a:rPr lang="en-US" sz="3600" dirty="0">
                  <a:solidFill>
                    <a:schemeClr val="bg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di </a:t>
              </a:r>
              <a:r>
                <a:rPr lang="en-US" sz="3600" dirty="0" err="1">
                  <a:solidFill>
                    <a:schemeClr val="bg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setiap</a:t>
              </a:r>
              <a:r>
                <a:rPr lang="en-US" sz="3600" dirty="0">
                  <a:solidFill>
                    <a:schemeClr val="bg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</a:t>
              </a:r>
              <a:r>
                <a:rPr lang="en-US" sz="3600" dirty="0" err="1">
                  <a:solidFill>
                    <a:schemeClr val="bg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tahap</a:t>
              </a:r>
              <a:r>
                <a:rPr lang="en-US" sz="3600" dirty="0">
                  <a:solidFill>
                    <a:schemeClr val="bg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.</a:t>
              </a:r>
            </a:p>
            <a:p>
              <a:pPr marL="514350" indent="-514350">
                <a:lnSpc>
                  <a:spcPts val="4199"/>
                </a:lnSpc>
                <a:buAutoNum type="arabicPeriod"/>
              </a:pPr>
              <a:r>
                <a:rPr lang="en-US" sz="3600" dirty="0" err="1">
                  <a:solidFill>
                    <a:schemeClr val="bg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Kebutuhan</a:t>
              </a:r>
              <a:r>
                <a:rPr lang="en-US" sz="3600" dirty="0">
                  <a:solidFill>
                    <a:schemeClr val="bg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</a:t>
              </a:r>
              <a:r>
                <a:rPr lang="en-US" sz="3600" dirty="0" err="1">
                  <a:solidFill>
                    <a:schemeClr val="bg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Fungsional</a:t>
              </a:r>
              <a:r>
                <a:rPr lang="en-US" sz="3600" dirty="0">
                  <a:solidFill>
                    <a:schemeClr val="bg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: </a:t>
              </a:r>
              <a:r>
                <a:rPr lang="en-US" sz="3600" dirty="0" err="1">
                  <a:solidFill>
                    <a:schemeClr val="bg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mencakup</a:t>
              </a:r>
              <a:r>
                <a:rPr lang="en-US" sz="3600" dirty="0">
                  <a:solidFill>
                    <a:schemeClr val="bg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</a:t>
              </a:r>
              <a:r>
                <a:rPr lang="en-US" sz="3600" dirty="0" err="1">
                  <a:solidFill>
                    <a:schemeClr val="bg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autentikasi</a:t>
              </a:r>
              <a:r>
                <a:rPr lang="en-US" sz="3600" dirty="0">
                  <a:solidFill>
                    <a:schemeClr val="bg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</a:t>
              </a:r>
              <a:r>
                <a:rPr lang="en-US" sz="3600" dirty="0" err="1">
                  <a:solidFill>
                    <a:schemeClr val="bg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akun</a:t>
              </a:r>
              <a:r>
                <a:rPr lang="en-US" sz="3600" dirty="0">
                  <a:solidFill>
                    <a:schemeClr val="bg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, </a:t>
              </a:r>
              <a:r>
                <a:rPr lang="en-US" sz="3600" dirty="0" err="1">
                  <a:solidFill>
                    <a:schemeClr val="bg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antarmuka</a:t>
              </a:r>
              <a:r>
                <a:rPr lang="en-US" sz="3600" dirty="0">
                  <a:solidFill>
                    <a:schemeClr val="bg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chat, </a:t>
              </a:r>
              <a:r>
                <a:rPr lang="en-US" sz="3600" dirty="0" err="1">
                  <a:solidFill>
                    <a:schemeClr val="bg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manajemen</a:t>
              </a:r>
              <a:r>
                <a:rPr lang="en-US" sz="3600" dirty="0">
                  <a:solidFill>
                    <a:schemeClr val="bg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</a:t>
              </a:r>
              <a:r>
                <a:rPr lang="en-US" sz="3600" dirty="0" err="1">
                  <a:solidFill>
                    <a:schemeClr val="bg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riwayat</a:t>
              </a:r>
              <a:r>
                <a:rPr lang="en-US" sz="3600" dirty="0">
                  <a:solidFill>
                    <a:schemeClr val="bg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, dan dashboard admin.</a:t>
              </a:r>
            </a:p>
            <a:p>
              <a:pPr marL="514350" indent="-514350">
                <a:lnSpc>
                  <a:spcPts val="4199"/>
                </a:lnSpc>
                <a:buAutoNum type="arabicPeriod"/>
              </a:pPr>
              <a:r>
                <a:rPr lang="en-US" sz="3600" dirty="0" err="1">
                  <a:solidFill>
                    <a:schemeClr val="bg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Kebutuhan</a:t>
              </a:r>
              <a:r>
                <a:rPr lang="en-US" sz="3600" dirty="0">
                  <a:solidFill>
                    <a:schemeClr val="bg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Non-</a:t>
              </a:r>
              <a:r>
                <a:rPr lang="en-US" sz="3600" dirty="0" err="1">
                  <a:solidFill>
                    <a:schemeClr val="bg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Fungsional</a:t>
              </a:r>
              <a:r>
                <a:rPr lang="en-US" sz="3600" dirty="0">
                  <a:solidFill>
                    <a:schemeClr val="bg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: </a:t>
              </a:r>
              <a:r>
                <a:rPr lang="en-US" sz="3600" dirty="0" err="1">
                  <a:solidFill>
                    <a:schemeClr val="bg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Kecepatan</a:t>
              </a:r>
              <a:r>
                <a:rPr lang="en-US" sz="3600" dirty="0">
                  <a:solidFill>
                    <a:schemeClr val="bg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</a:t>
              </a:r>
              <a:r>
                <a:rPr lang="en-US" sz="3600" dirty="0" err="1">
                  <a:solidFill>
                    <a:schemeClr val="bg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respons</a:t>
              </a:r>
              <a:r>
                <a:rPr lang="en-US" sz="3600" dirty="0">
                  <a:solidFill>
                    <a:schemeClr val="bg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di </a:t>
              </a:r>
              <a:r>
                <a:rPr lang="en-US" sz="3600" dirty="0" err="1">
                  <a:solidFill>
                    <a:schemeClr val="bg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bawah</a:t>
              </a:r>
              <a:r>
                <a:rPr lang="en-US" sz="3600" dirty="0">
                  <a:solidFill>
                    <a:schemeClr val="bg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5 </a:t>
              </a:r>
              <a:r>
                <a:rPr lang="en-US" sz="3600" dirty="0" err="1">
                  <a:solidFill>
                    <a:schemeClr val="bg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detik</a:t>
              </a:r>
              <a:r>
                <a:rPr lang="en-US" sz="3600" dirty="0">
                  <a:solidFill>
                    <a:schemeClr val="bg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, </a:t>
              </a:r>
              <a:r>
                <a:rPr lang="en-US" sz="3600" dirty="0" err="1">
                  <a:solidFill>
                    <a:schemeClr val="bg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antarmuka</a:t>
              </a:r>
              <a:r>
                <a:rPr lang="en-US" sz="3600" dirty="0">
                  <a:solidFill>
                    <a:schemeClr val="bg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responsive, dan </a:t>
              </a:r>
              <a:r>
                <a:rPr lang="en-US" sz="3600" dirty="0" err="1">
                  <a:solidFill>
                    <a:schemeClr val="bg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keamanan</a:t>
              </a:r>
              <a:r>
                <a:rPr lang="en-US" sz="3600" dirty="0">
                  <a:solidFill>
                    <a:schemeClr val="bg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data </a:t>
              </a:r>
              <a:r>
                <a:rPr lang="en-US" sz="3600" dirty="0" err="1">
                  <a:solidFill>
                    <a:schemeClr val="bg1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pengguna</a:t>
              </a:r>
              <a:endParaRPr lang="en-US" sz="3600" dirty="0">
                <a:solidFill>
                  <a:schemeClr val="bg1"/>
                </a:solidFill>
                <a:latin typeface="Prompt Light"/>
                <a:ea typeface="Prompt Light"/>
                <a:cs typeface="Prompt Light"/>
                <a:sym typeface="Prompt Light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416" b="-75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136090" y="4652470"/>
            <a:ext cx="8259635" cy="8229600"/>
          </a:xfrm>
          <a:custGeom>
            <a:avLst/>
            <a:gdLst/>
            <a:ahLst/>
            <a:cxnLst/>
            <a:rect l="l" t="t" r="r" b="b"/>
            <a:pathLst>
              <a:path w="8259635" h="8229600">
                <a:moveTo>
                  <a:pt x="0" y="0"/>
                </a:moveTo>
                <a:lnTo>
                  <a:pt x="8259635" y="0"/>
                </a:lnTo>
                <a:lnTo>
                  <a:pt x="825963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951633" y="1028700"/>
            <a:ext cx="8384734" cy="1295823"/>
          </a:xfrm>
          <a:custGeom>
            <a:avLst/>
            <a:gdLst/>
            <a:ahLst/>
            <a:cxnLst/>
            <a:rect l="l" t="t" r="r" b="b"/>
            <a:pathLst>
              <a:path w="8384734" h="1295823">
                <a:moveTo>
                  <a:pt x="0" y="0"/>
                </a:moveTo>
                <a:lnTo>
                  <a:pt x="8384734" y="0"/>
                </a:lnTo>
                <a:lnTo>
                  <a:pt x="8384734" y="1295823"/>
                </a:lnTo>
                <a:lnTo>
                  <a:pt x="0" y="12958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5" name="Group 5"/>
          <p:cNvGrpSpPr/>
          <p:nvPr/>
        </p:nvGrpSpPr>
        <p:grpSpPr>
          <a:xfrm>
            <a:off x="3022093" y="3213785"/>
            <a:ext cx="12243814" cy="6026123"/>
            <a:chOff x="0" y="0"/>
            <a:chExt cx="3224708" cy="15871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24708" cy="1587127"/>
            </a:xfrm>
            <a:custGeom>
              <a:avLst/>
              <a:gdLst/>
              <a:ahLst/>
              <a:cxnLst/>
              <a:rect l="l" t="t" r="r" b="b"/>
              <a:pathLst>
                <a:path w="3224708" h="1587127">
                  <a:moveTo>
                    <a:pt x="32248" y="0"/>
                  </a:moveTo>
                  <a:lnTo>
                    <a:pt x="3192460" y="0"/>
                  </a:lnTo>
                  <a:cubicBezTo>
                    <a:pt x="3201013" y="0"/>
                    <a:pt x="3209216" y="3398"/>
                    <a:pt x="3215263" y="9445"/>
                  </a:cubicBezTo>
                  <a:cubicBezTo>
                    <a:pt x="3221311" y="15493"/>
                    <a:pt x="3224708" y="23695"/>
                    <a:pt x="3224708" y="32248"/>
                  </a:cubicBezTo>
                  <a:lnTo>
                    <a:pt x="3224708" y="1554879"/>
                  </a:lnTo>
                  <a:cubicBezTo>
                    <a:pt x="3224708" y="1563432"/>
                    <a:pt x="3221311" y="1571634"/>
                    <a:pt x="3215263" y="1577682"/>
                  </a:cubicBezTo>
                  <a:cubicBezTo>
                    <a:pt x="3209216" y="1583729"/>
                    <a:pt x="3201013" y="1587127"/>
                    <a:pt x="3192460" y="1587127"/>
                  </a:cubicBezTo>
                  <a:lnTo>
                    <a:pt x="32248" y="1587127"/>
                  </a:lnTo>
                  <a:cubicBezTo>
                    <a:pt x="23695" y="1587127"/>
                    <a:pt x="15493" y="1583729"/>
                    <a:pt x="9445" y="1577682"/>
                  </a:cubicBezTo>
                  <a:cubicBezTo>
                    <a:pt x="3398" y="1571634"/>
                    <a:pt x="0" y="1563432"/>
                    <a:pt x="0" y="1554879"/>
                  </a:cubicBezTo>
                  <a:lnTo>
                    <a:pt x="0" y="32248"/>
                  </a:lnTo>
                  <a:cubicBezTo>
                    <a:pt x="0" y="23695"/>
                    <a:pt x="3398" y="15493"/>
                    <a:pt x="9445" y="9445"/>
                  </a:cubicBezTo>
                  <a:cubicBezTo>
                    <a:pt x="15493" y="3398"/>
                    <a:pt x="23695" y="0"/>
                    <a:pt x="3224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3224708" cy="16157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-994396" y="6900109"/>
            <a:ext cx="4439016" cy="3734322"/>
          </a:xfrm>
          <a:custGeom>
            <a:avLst/>
            <a:gdLst/>
            <a:ahLst/>
            <a:cxnLst/>
            <a:rect l="l" t="t" r="r" b="b"/>
            <a:pathLst>
              <a:path w="4439016" h="3734322">
                <a:moveTo>
                  <a:pt x="4439016" y="0"/>
                </a:moveTo>
                <a:lnTo>
                  <a:pt x="0" y="0"/>
                </a:lnTo>
                <a:lnTo>
                  <a:pt x="0" y="3734322"/>
                </a:lnTo>
                <a:lnTo>
                  <a:pt x="4439016" y="3734322"/>
                </a:lnTo>
                <a:lnTo>
                  <a:pt x="4439016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4306241" y="1028700"/>
            <a:ext cx="4296686" cy="3442720"/>
          </a:xfrm>
          <a:custGeom>
            <a:avLst/>
            <a:gdLst/>
            <a:ahLst/>
            <a:cxnLst/>
            <a:rect l="l" t="t" r="r" b="b"/>
            <a:pathLst>
              <a:path w="4296686" h="3442720">
                <a:moveTo>
                  <a:pt x="4296686" y="0"/>
                </a:moveTo>
                <a:lnTo>
                  <a:pt x="0" y="0"/>
                </a:lnTo>
                <a:lnTo>
                  <a:pt x="0" y="3442720"/>
                </a:lnTo>
                <a:lnTo>
                  <a:pt x="4296686" y="3442720"/>
                </a:lnTo>
                <a:lnTo>
                  <a:pt x="4296686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951633" y="1136588"/>
            <a:ext cx="8384734" cy="8996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55"/>
              </a:lnSpc>
            </a:pPr>
            <a:r>
              <a:rPr lang="en-US" sz="3800" dirty="0">
                <a:solidFill>
                  <a:srgbClr val="2918A5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PERENCANAAN SISTEM &amp; ALUR AI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57600" y="3503739"/>
            <a:ext cx="11071168" cy="4871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4823"/>
              </a:lnSpc>
              <a:buAutoNum type="arabicPeriod"/>
            </a:pPr>
            <a:r>
              <a:rPr lang="en-US" sz="3445" dirty="0">
                <a:solidFill>
                  <a:srgbClr val="2918A5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Database : </a:t>
            </a:r>
            <a:r>
              <a:rPr lang="en-US" sz="3445" dirty="0" err="1">
                <a:solidFill>
                  <a:srgbClr val="2918A5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menggunakan</a:t>
            </a:r>
            <a:r>
              <a:rPr lang="en-US" sz="3445" dirty="0">
                <a:solidFill>
                  <a:srgbClr val="2918A5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 database </a:t>
            </a:r>
            <a:r>
              <a:rPr lang="en-US" sz="3445" dirty="0" err="1">
                <a:solidFill>
                  <a:srgbClr val="2918A5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mediGemini_db</a:t>
            </a:r>
            <a:r>
              <a:rPr lang="en-US" sz="3445" dirty="0">
                <a:solidFill>
                  <a:srgbClr val="2918A5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 </a:t>
            </a:r>
            <a:r>
              <a:rPr lang="en-US" sz="3445" dirty="0" err="1">
                <a:solidFill>
                  <a:srgbClr val="2918A5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dengan</a:t>
            </a:r>
            <a:r>
              <a:rPr lang="en-US" sz="3445" dirty="0">
                <a:solidFill>
                  <a:srgbClr val="2918A5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 table </a:t>
            </a:r>
            <a:r>
              <a:rPr lang="en-US" sz="3445" dirty="0" err="1">
                <a:solidFill>
                  <a:srgbClr val="2918A5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utama</a:t>
            </a:r>
            <a:r>
              <a:rPr lang="en-US" sz="3445" dirty="0">
                <a:solidFill>
                  <a:srgbClr val="2918A5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 users, </a:t>
            </a:r>
            <a:r>
              <a:rPr lang="en-US" sz="3445" dirty="0" err="1">
                <a:solidFill>
                  <a:srgbClr val="2918A5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chat_histories</a:t>
            </a:r>
            <a:r>
              <a:rPr lang="en-US" sz="3445" dirty="0">
                <a:solidFill>
                  <a:srgbClr val="2918A5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, dan setting.</a:t>
            </a:r>
          </a:p>
          <a:p>
            <a:pPr marL="514350" indent="-514350">
              <a:lnSpc>
                <a:spcPts val="4823"/>
              </a:lnSpc>
              <a:buAutoNum type="arabicPeriod"/>
            </a:pPr>
            <a:r>
              <a:rPr lang="en-US" sz="3445" dirty="0">
                <a:solidFill>
                  <a:srgbClr val="2918A5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Tabel Setting: </a:t>
            </a:r>
            <a:r>
              <a:rPr lang="en-US" sz="3445" dirty="0" err="1">
                <a:solidFill>
                  <a:srgbClr val="2918A5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Menyimpan</a:t>
            </a:r>
            <a:r>
              <a:rPr lang="en-US" sz="3445" dirty="0">
                <a:solidFill>
                  <a:srgbClr val="2918A5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 </a:t>
            </a:r>
            <a:r>
              <a:rPr lang="en-US" sz="3445" dirty="0" err="1">
                <a:solidFill>
                  <a:srgbClr val="2918A5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konfigurasi</a:t>
            </a:r>
            <a:r>
              <a:rPr lang="en-US" sz="3445" dirty="0">
                <a:solidFill>
                  <a:srgbClr val="2918A5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 </a:t>
            </a:r>
            <a:r>
              <a:rPr lang="en-US" sz="3445" dirty="0" err="1">
                <a:solidFill>
                  <a:srgbClr val="2918A5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system_instruction</a:t>
            </a:r>
            <a:r>
              <a:rPr lang="en-US" sz="3445" dirty="0">
                <a:solidFill>
                  <a:srgbClr val="2918A5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 agar persona AI </a:t>
            </a:r>
            <a:r>
              <a:rPr lang="en-US" sz="3445" dirty="0" err="1">
                <a:solidFill>
                  <a:srgbClr val="2918A5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dapat</a:t>
            </a:r>
            <a:r>
              <a:rPr lang="en-US" sz="3445" dirty="0">
                <a:solidFill>
                  <a:srgbClr val="2918A5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 </a:t>
            </a:r>
            <a:r>
              <a:rPr lang="en-US" sz="3445" dirty="0" err="1">
                <a:solidFill>
                  <a:srgbClr val="2918A5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diubah</a:t>
            </a:r>
            <a:r>
              <a:rPr lang="en-US" sz="3445" dirty="0">
                <a:solidFill>
                  <a:srgbClr val="2918A5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 </a:t>
            </a:r>
            <a:r>
              <a:rPr lang="en-US" sz="3445" dirty="0" err="1">
                <a:solidFill>
                  <a:srgbClr val="2918A5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tanpa</a:t>
            </a:r>
            <a:r>
              <a:rPr lang="en-US" sz="3445" dirty="0">
                <a:solidFill>
                  <a:srgbClr val="2918A5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 coding.</a:t>
            </a:r>
          </a:p>
          <a:p>
            <a:pPr marL="514350" indent="-514350">
              <a:lnSpc>
                <a:spcPts val="4823"/>
              </a:lnSpc>
              <a:buAutoNum type="arabicPeriod"/>
            </a:pPr>
            <a:r>
              <a:rPr lang="en-US" sz="3445" dirty="0">
                <a:solidFill>
                  <a:srgbClr val="2918A5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Alur API Handler: Backend Menyusun prompt (</a:t>
            </a:r>
            <a:r>
              <a:rPr lang="en-US" sz="3445" dirty="0" err="1">
                <a:solidFill>
                  <a:srgbClr val="2918A5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instruksi</a:t>
            </a:r>
            <a:r>
              <a:rPr lang="en-US" sz="3445" dirty="0">
                <a:solidFill>
                  <a:srgbClr val="2918A5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 + </a:t>
            </a:r>
            <a:r>
              <a:rPr lang="en-US" sz="3445" dirty="0" err="1">
                <a:solidFill>
                  <a:srgbClr val="2918A5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pesan</a:t>
            </a:r>
            <a:r>
              <a:rPr lang="en-US" sz="3445" dirty="0">
                <a:solidFill>
                  <a:srgbClr val="2918A5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 user) dan </a:t>
            </a:r>
            <a:r>
              <a:rPr lang="en-US" sz="3445" dirty="0" err="1">
                <a:solidFill>
                  <a:srgbClr val="2918A5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mengirimkannya</a:t>
            </a:r>
            <a:r>
              <a:rPr lang="en-US" sz="3445" dirty="0">
                <a:solidFill>
                  <a:srgbClr val="2918A5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 </a:t>
            </a:r>
            <a:r>
              <a:rPr lang="en-US" sz="3445" dirty="0" err="1">
                <a:solidFill>
                  <a:srgbClr val="2918A5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ke</a:t>
            </a:r>
            <a:r>
              <a:rPr lang="en-US" sz="3445" dirty="0">
                <a:solidFill>
                  <a:srgbClr val="2918A5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 Google Gemini API </a:t>
            </a:r>
            <a:r>
              <a:rPr lang="en-US" sz="3445" dirty="0" err="1">
                <a:solidFill>
                  <a:srgbClr val="2918A5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menggunakan</a:t>
            </a:r>
            <a:r>
              <a:rPr lang="en-US" sz="3445" dirty="0">
                <a:solidFill>
                  <a:srgbClr val="2918A5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 </a:t>
            </a:r>
            <a:r>
              <a:rPr lang="en-US" sz="3445" dirty="0" err="1">
                <a:solidFill>
                  <a:srgbClr val="2918A5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cURL</a:t>
            </a:r>
            <a:endParaRPr lang="en-US" sz="3445" dirty="0">
              <a:solidFill>
                <a:srgbClr val="2918A5"/>
              </a:solidFill>
              <a:latin typeface="Aristotelica Pro"/>
              <a:ea typeface="Aristotelica Pro"/>
              <a:cs typeface="Aristotelica Pro"/>
              <a:sym typeface="Aristotelica Pro"/>
            </a:endParaRP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517405">
            <a:off x="-2012090" y="-2034890"/>
            <a:ext cx="14356781" cy="14356781"/>
          </a:xfrm>
          <a:custGeom>
            <a:avLst/>
            <a:gdLst/>
            <a:ahLst/>
            <a:cxnLst/>
            <a:rect l="l" t="t" r="r" b="b"/>
            <a:pathLst>
              <a:path w="14356781" h="14356781">
                <a:moveTo>
                  <a:pt x="0" y="0"/>
                </a:moveTo>
                <a:lnTo>
                  <a:pt x="14356781" y="0"/>
                </a:lnTo>
                <a:lnTo>
                  <a:pt x="14356781" y="14356780"/>
                </a:lnTo>
                <a:lnTo>
                  <a:pt x="0" y="14356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42994" y="3694986"/>
            <a:ext cx="6646613" cy="3077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11999" dirty="0">
                <a:solidFill>
                  <a:srgbClr val="1B1457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HASIL DAN PEMBAHASAN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756232" y="4243183"/>
            <a:ext cx="7543800" cy="15965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dirty="0">
                <a:solidFill>
                  <a:srgbClr val="1B1457"/>
                </a:solidFill>
                <a:latin typeface="Prompt Light"/>
                <a:ea typeface="Prompt Light"/>
                <a:cs typeface="Prompt Light"/>
                <a:sym typeface="Prompt Light"/>
              </a:rPr>
              <a:t>Admin Dashboard: </a:t>
            </a:r>
            <a:r>
              <a:rPr lang="en-US" sz="2999" dirty="0" err="1">
                <a:solidFill>
                  <a:srgbClr val="1B1457"/>
                </a:solidFill>
                <a:latin typeface="Prompt Light"/>
                <a:ea typeface="Prompt Light"/>
                <a:cs typeface="Prompt Light"/>
                <a:sym typeface="Prompt Light"/>
              </a:rPr>
              <a:t>Memungkinkan</a:t>
            </a:r>
            <a:r>
              <a:rPr lang="en-US" sz="2999" dirty="0">
                <a:solidFill>
                  <a:srgbClr val="1B1457"/>
                </a:solidFill>
                <a:latin typeface="Prompt Light"/>
                <a:ea typeface="Prompt Light"/>
                <a:cs typeface="Prompt Light"/>
                <a:sym typeface="Prompt Light"/>
              </a:rPr>
              <a:t> admin </a:t>
            </a:r>
            <a:r>
              <a:rPr lang="en-US" sz="2999" dirty="0" err="1">
                <a:solidFill>
                  <a:srgbClr val="1B1457"/>
                </a:solidFill>
                <a:latin typeface="Prompt Light"/>
                <a:ea typeface="Prompt Light"/>
                <a:cs typeface="Prompt Light"/>
                <a:sym typeface="Prompt Light"/>
              </a:rPr>
              <a:t>mengubah</a:t>
            </a:r>
            <a:r>
              <a:rPr lang="en-US" sz="2999" dirty="0">
                <a:solidFill>
                  <a:srgbClr val="1B1457"/>
                </a:solidFill>
                <a:latin typeface="Prompt Light"/>
                <a:ea typeface="Prompt Light"/>
                <a:cs typeface="Prompt Light"/>
                <a:sym typeface="Prompt Light"/>
              </a:rPr>
              <a:t> </a:t>
            </a:r>
            <a:r>
              <a:rPr lang="en-US" sz="2999" dirty="0" err="1">
                <a:solidFill>
                  <a:srgbClr val="1B1457"/>
                </a:solidFill>
                <a:latin typeface="Prompt Light"/>
                <a:ea typeface="Prompt Light"/>
                <a:cs typeface="Prompt Light"/>
                <a:sym typeface="Prompt Light"/>
              </a:rPr>
              <a:t>instruksi</a:t>
            </a:r>
            <a:r>
              <a:rPr lang="en-US" sz="2999" dirty="0">
                <a:solidFill>
                  <a:srgbClr val="1B1457"/>
                </a:solidFill>
                <a:latin typeface="Prompt Light"/>
                <a:ea typeface="Prompt Light"/>
                <a:cs typeface="Prompt Light"/>
                <a:sym typeface="Prompt Light"/>
              </a:rPr>
              <a:t> </a:t>
            </a:r>
            <a:r>
              <a:rPr lang="en-US" sz="2999" dirty="0" err="1">
                <a:solidFill>
                  <a:srgbClr val="1B1457"/>
                </a:solidFill>
                <a:latin typeface="Prompt Light"/>
                <a:ea typeface="Prompt Light"/>
                <a:cs typeface="Prompt Light"/>
                <a:sym typeface="Prompt Light"/>
              </a:rPr>
              <a:t>kepribadian</a:t>
            </a:r>
            <a:r>
              <a:rPr lang="en-US" sz="2999" dirty="0">
                <a:solidFill>
                  <a:srgbClr val="1B1457"/>
                </a:solidFill>
                <a:latin typeface="Prompt Light"/>
                <a:ea typeface="Prompt Light"/>
                <a:cs typeface="Prompt Light"/>
                <a:sym typeface="Prompt Light"/>
              </a:rPr>
              <a:t> AI </a:t>
            </a:r>
            <a:r>
              <a:rPr lang="en-US" sz="2999" dirty="0" err="1">
                <a:solidFill>
                  <a:srgbClr val="1B1457"/>
                </a:solidFill>
                <a:latin typeface="Prompt Light"/>
                <a:ea typeface="Prompt Light"/>
                <a:cs typeface="Prompt Light"/>
                <a:sym typeface="Prompt Light"/>
              </a:rPr>
              <a:t>melalui</a:t>
            </a:r>
            <a:r>
              <a:rPr lang="en-US" sz="2999" dirty="0">
                <a:solidFill>
                  <a:srgbClr val="1B1457"/>
                </a:solidFill>
                <a:latin typeface="Prompt Light"/>
                <a:ea typeface="Prompt Light"/>
                <a:cs typeface="Prompt Light"/>
                <a:sym typeface="Prompt Light"/>
              </a:rPr>
              <a:t> prompt editor </a:t>
            </a:r>
            <a:r>
              <a:rPr lang="en-US" sz="2999" dirty="0" err="1">
                <a:solidFill>
                  <a:srgbClr val="1B1457"/>
                </a:solidFill>
                <a:latin typeface="Prompt Light"/>
                <a:ea typeface="Prompt Light"/>
                <a:cs typeface="Prompt Light"/>
                <a:sym typeface="Prompt Light"/>
              </a:rPr>
              <a:t>secara</a:t>
            </a:r>
            <a:r>
              <a:rPr lang="en-US" sz="2999" dirty="0">
                <a:solidFill>
                  <a:srgbClr val="1B1457"/>
                </a:solidFill>
                <a:latin typeface="Prompt Light"/>
                <a:ea typeface="Prompt Light"/>
                <a:cs typeface="Prompt Light"/>
                <a:sym typeface="Prompt Light"/>
              </a:rPr>
              <a:t> real-time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500680" y="7357568"/>
            <a:ext cx="6815394" cy="2135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dirty="0" err="1">
                <a:solidFill>
                  <a:srgbClr val="1B1457"/>
                </a:solidFill>
                <a:latin typeface="Prompt Light"/>
                <a:ea typeface="Prompt Light"/>
                <a:cs typeface="Prompt Light"/>
                <a:sym typeface="Prompt Light"/>
              </a:rPr>
              <a:t>Evaluasi</a:t>
            </a:r>
            <a:r>
              <a:rPr lang="en-US" sz="2999" dirty="0">
                <a:solidFill>
                  <a:srgbClr val="1B1457"/>
                </a:solidFill>
                <a:latin typeface="Prompt Light"/>
                <a:ea typeface="Prompt Light"/>
                <a:cs typeface="Prompt Light"/>
                <a:sym typeface="Prompt Light"/>
              </a:rPr>
              <a:t>: </a:t>
            </a:r>
            <a:r>
              <a:rPr lang="en-US" sz="2999" dirty="0" err="1">
                <a:solidFill>
                  <a:srgbClr val="1B1457"/>
                </a:solidFill>
                <a:latin typeface="Prompt Light"/>
                <a:ea typeface="Prompt Light"/>
                <a:cs typeface="Prompt Light"/>
                <a:sym typeface="Prompt Light"/>
              </a:rPr>
              <a:t>Penggunaan</a:t>
            </a:r>
            <a:r>
              <a:rPr lang="en-US" sz="2999" dirty="0">
                <a:solidFill>
                  <a:srgbClr val="1B1457"/>
                </a:solidFill>
                <a:latin typeface="Prompt Light"/>
                <a:ea typeface="Prompt Light"/>
                <a:cs typeface="Prompt Light"/>
                <a:sym typeface="Prompt Light"/>
              </a:rPr>
              <a:t> </a:t>
            </a:r>
            <a:r>
              <a:rPr lang="en-US" sz="2999" dirty="0" err="1">
                <a:solidFill>
                  <a:srgbClr val="1B1457"/>
                </a:solidFill>
                <a:latin typeface="Prompt Light"/>
                <a:ea typeface="Prompt Light"/>
                <a:cs typeface="Prompt Light"/>
                <a:sym typeface="Prompt Light"/>
              </a:rPr>
              <a:t>suhu</a:t>
            </a:r>
            <a:r>
              <a:rPr lang="en-US" sz="2999" dirty="0">
                <a:solidFill>
                  <a:srgbClr val="1B1457"/>
                </a:solidFill>
                <a:latin typeface="Prompt Light"/>
                <a:ea typeface="Prompt Light"/>
                <a:cs typeface="Prompt Light"/>
                <a:sym typeface="Prompt Light"/>
              </a:rPr>
              <a:t> (temperature) 0.7 </a:t>
            </a:r>
            <a:r>
              <a:rPr lang="en-US" sz="2999" dirty="0" err="1">
                <a:solidFill>
                  <a:srgbClr val="1B1457"/>
                </a:solidFill>
                <a:latin typeface="Prompt Light"/>
                <a:ea typeface="Prompt Light"/>
                <a:cs typeface="Prompt Light"/>
                <a:sym typeface="Prompt Light"/>
              </a:rPr>
              <a:t>menghasilkan</a:t>
            </a:r>
            <a:r>
              <a:rPr lang="en-US" sz="2999" dirty="0">
                <a:solidFill>
                  <a:srgbClr val="1B1457"/>
                </a:solidFill>
                <a:latin typeface="Prompt Light"/>
                <a:ea typeface="Prompt Light"/>
                <a:cs typeface="Prompt Light"/>
                <a:sym typeface="Prompt Light"/>
              </a:rPr>
              <a:t> </a:t>
            </a:r>
            <a:r>
              <a:rPr lang="en-US" sz="2999" dirty="0" err="1">
                <a:solidFill>
                  <a:srgbClr val="1B1457"/>
                </a:solidFill>
                <a:latin typeface="Prompt Light"/>
                <a:ea typeface="Prompt Light"/>
                <a:cs typeface="Prompt Light"/>
                <a:sym typeface="Prompt Light"/>
              </a:rPr>
              <a:t>variasi</a:t>
            </a:r>
            <a:r>
              <a:rPr lang="en-US" sz="2999" dirty="0">
                <a:solidFill>
                  <a:srgbClr val="1B1457"/>
                </a:solidFill>
                <a:latin typeface="Prompt Light"/>
                <a:ea typeface="Prompt Light"/>
                <a:cs typeface="Prompt Light"/>
                <a:sym typeface="Prompt Light"/>
              </a:rPr>
              <a:t> yang natural </a:t>
            </a:r>
            <a:r>
              <a:rPr lang="en-US" sz="2999" dirty="0" err="1">
                <a:solidFill>
                  <a:srgbClr val="1B1457"/>
                </a:solidFill>
                <a:latin typeface="Prompt Light"/>
                <a:ea typeface="Prompt Light"/>
                <a:cs typeface="Prompt Light"/>
                <a:sym typeface="Prompt Light"/>
              </a:rPr>
              <a:t>namun</a:t>
            </a:r>
            <a:r>
              <a:rPr lang="en-US" sz="2999" dirty="0">
                <a:solidFill>
                  <a:srgbClr val="1B1457"/>
                </a:solidFill>
                <a:latin typeface="Prompt Light"/>
                <a:ea typeface="Prompt Light"/>
                <a:cs typeface="Prompt Light"/>
                <a:sym typeface="Prompt Light"/>
              </a:rPr>
              <a:t> </a:t>
            </a:r>
            <a:r>
              <a:rPr lang="en-US" sz="2999" dirty="0" err="1">
                <a:solidFill>
                  <a:srgbClr val="1B1457"/>
                </a:solidFill>
                <a:latin typeface="Prompt Light"/>
                <a:ea typeface="Prompt Light"/>
                <a:cs typeface="Prompt Light"/>
                <a:sym typeface="Prompt Light"/>
              </a:rPr>
              <a:t>tetap</a:t>
            </a:r>
            <a:r>
              <a:rPr lang="en-US" sz="2999" dirty="0">
                <a:solidFill>
                  <a:srgbClr val="1B1457"/>
                </a:solidFill>
                <a:latin typeface="Prompt Light"/>
                <a:ea typeface="Prompt Light"/>
                <a:cs typeface="Prompt Light"/>
                <a:sym typeface="Prompt Light"/>
              </a:rPr>
              <a:t> </a:t>
            </a:r>
            <a:r>
              <a:rPr lang="en-US" sz="2999" dirty="0" err="1">
                <a:solidFill>
                  <a:srgbClr val="1B1457"/>
                </a:solidFill>
                <a:latin typeface="Prompt Light"/>
                <a:ea typeface="Prompt Light"/>
                <a:cs typeface="Prompt Light"/>
                <a:sym typeface="Prompt Light"/>
              </a:rPr>
              <a:t>konsisten</a:t>
            </a:r>
            <a:endParaRPr lang="en-US" sz="2999" dirty="0">
              <a:solidFill>
                <a:srgbClr val="1B1457"/>
              </a:solidFill>
              <a:latin typeface="Prompt Light"/>
              <a:ea typeface="Prompt Light"/>
              <a:cs typeface="Prompt Light"/>
              <a:sym typeface="Prompt Light"/>
            </a:endParaRP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601200" y="1104900"/>
            <a:ext cx="321985" cy="321985"/>
            <a:chOff x="6705600" y="1371600"/>
            <a:chExt cx="10972800" cy="10972800"/>
          </a:xfrm>
        </p:grpSpPr>
        <p:sp>
          <p:nvSpPr>
            <p:cNvPr id="8" name="Freeform 8"/>
            <p:cNvSpPr/>
            <p:nvPr/>
          </p:nvSpPr>
          <p:spPr>
            <a:xfrm>
              <a:off x="6705545" y="1347009"/>
              <a:ext cx="10972910" cy="11021982"/>
            </a:xfrm>
            <a:custGeom>
              <a:avLst/>
              <a:gdLst/>
              <a:ahLst/>
              <a:cxnLst/>
              <a:rect l="l" t="t" r="r" b="b"/>
              <a:pathLst>
                <a:path w="10972910" h="11021982">
                  <a:moveTo>
                    <a:pt x="55" y="5510991"/>
                  </a:moveTo>
                  <a:cubicBezTo>
                    <a:pt x="-8737" y="7476938"/>
                    <a:pt x="1035038" y="9297321"/>
                    <a:pt x="2736148" y="10282842"/>
                  </a:cubicBezTo>
                  <a:cubicBezTo>
                    <a:pt x="4437258" y="11268362"/>
                    <a:pt x="6535653" y="11268362"/>
                    <a:pt x="8236763" y="10282842"/>
                  </a:cubicBezTo>
                  <a:cubicBezTo>
                    <a:pt x="9937872" y="9297321"/>
                    <a:pt x="10981647" y="7476938"/>
                    <a:pt x="10972855" y="5510991"/>
                  </a:cubicBezTo>
                  <a:cubicBezTo>
                    <a:pt x="10981647" y="3545044"/>
                    <a:pt x="9937872" y="1724661"/>
                    <a:pt x="8236763" y="739140"/>
                  </a:cubicBezTo>
                  <a:cubicBezTo>
                    <a:pt x="6535653" y="-246380"/>
                    <a:pt x="4437258" y="-246380"/>
                    <a:pt x="2736148" y="739140"/>
                  </a:cubicBezTo>
                  <a:cubicBezTo>
                    <a:pt x="1035038" y="1724661"/>
                    <a:pt x="-8737" y="3545044"/>
                    <a:pt x="55" y="5510991"/>
                  </a:cubicBezTo>
                  <a:close/>
                </a:path>
              </a:pathLst>
            </a:custGeom>
            <a:solidFill>
              <a:srgbClr val="332792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205002" y="4483479"/>
            <a:ext cx="412750" cy="412750"/>
            <a:chOff x="6705600" y="1371600"/>
            <a:chExt cx="10972800" cy="10972800"/>
          </a:xfrm>
        </p:grpSpPr>
        <p:sp>
          <p:nvSpPr>
            <p:cNvPr id="10" name="Freeform 10"/>
            <p:cNvSpPr/>
            <p:nvPr/>
          </p:nvSpPr>
          <p:spPr>
            <a:xfrm>
              <a:off x="6705545" y="1347009"/>
              <a:ext cx="10972910" cy="11021982"/>
            </a:xfrm>
            <a:custGeom>
              <a:avLst/>
              <a:gdLst/>
              <a:ahLst/>
              <a:cxnLst/>
              <a:rect l="l" t="t" r="r" b="b"/>
              <a:pathLst>
                <a:path w="10972910" h="11021982">
                  <a:moveTo>
                    <a:pt x="55" y="5510991"/>
                  </a:moveTo>
                  <a:cubicBezTo>
                    <a:pt x="-8737" y="7476938"/>
                    <a:pt x="1035038" y="9297321"/>
                    <a:pt x="2736148" y="10282842"/>
                  </a:cubicBezTo>
                  <a:cubicBezTo>
                    <a:pt x="4437258" y="11268362"/>
                    <a:pt x="6535653" y="11268362"/>
                    <a:pt x="8236763" y="10282842"/>
                  </a:cubicBezTo>
                  <a:cubicBezTo>
                    <a:pt x="9937872" y="9297321"/>
                    <a:pt x="10981647" y="7476938"/>
                    <a:pt x="10972855" y="5510991"/>
                  </a:cubicBezTo>
                  <a:cubicBezTo>
                    <a:pt x="10981647" y="3545044"/>
                    <a:pt x="9937872" y="1724661"/>
                    <a:pt x="8236763" y="739140"/>
                  </a:cubicBezTo>
                  <a:cubicBezTo>
                    <a:pt x="6535653" y="-246380"/>
                    <a:pt x="4437258" y="-246380"/>
                    <a:pt x="2736148" y="739140"/>
                  </a:cubicBezTo>
                  <a:cubicBezTo>
                    <a:pt x="1035038" y="1724661"/>
                    <a:pt x="-8737" y="3545044"/>
                    <a:pt x="55" y="5510991"/>
                  </a:cubicBezTo>
                  <a:close/>
                </a:path>
              </a:pathLst>
            </a:custGeom>
            <a:solidFill>
              <a:srgbClr val="332792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0967778" y="7704859"/>
            <a:ext cx="276225" cy="276225"/>
            <a:chOff x="6705600" y="1371600"/>
            <a:chExt cx="10972800" cy="10972800"/>
          </a:xfrm>
        </p:grpSpPr>
        <p:sp>
          <p:nvSpPr>
            <p:cNvPr id="12" name="Freeform 12"/>
            <p:cNvSpPr/>
            <p:nvPr/>
          </p:nvSpPr>
          <p:spPr>
            <a:xfrm>
              <a:off x="6705545" y="1347009"/>
              <a:ext cx="10972910" cy="11021982"/>
            </a:xfrm>
            <a:custGeom>
              <a:avLst/>
              <a:gdLst/>
              <a:ahLst/>
              <a:cxnLst/>
              <a:rect l="l" t="t" r="r" b="b"/>
              <a:pathLst>
                <a:path w="10972910" h="11021982">
                  <a:moveTo>
                    <a:pt x="55" y="5510991"/>
                  </a:moveTo>
                  <a:cubicBezTo>
                    <a:pt x="-8737" y="7476938"/>
                    <a:pt x="1035038" y="9297321"/>
                    <a:pt x="2736148" y="10282842"/>
                  </a:cubicBezTo>
                  <a:cubicBezTo>
                    <a:pt x="4437258" y="11268362"/>
                    <a:pt x="6535653" y="11268362"/>
                    <a:pt x="8236763" y="10282842"/>
                  </a:cubicBezTo>
                  <a:cubicBezTo>
                    <a:pt x="9937872" y="9297321"/>
                    <a:pt x="10981647" y="7476938"/>
                    <a:pt x="10972855" y="5510991"/>
                  </a:cubicBezTo>
                  <a:cubicBezTo>
                    <a:pt x="10981647" y="3545044"/>
                    <a:pt x="9937872" y="1724661"/>
                    <a:pt x="8236763" y="739140"/>
                  </a:cubicBezTo>
                  <a:cubicBezTo>
                    <a:pt x="6535653" y="-246380"/>
                    <a:pt x="4437258" y="-246380"/>
                    <a:pt x="2736148" y="739140"/>
                  </a:cubicBezTo>
                  <a:cubicBezTo>
                    <a:pt x="1035038" y="1724661"/>
                    <a:pt x="-8737" y="3545044"/>
                    <a:pt x="55" y="5510991"/>
                  </a:cubicBezTo>
                  <a:close/>
                </a:path>
              </a:pathLst>
            </a:custGeom>
            <a:solidFill>
              <a:srgbClr val="332792"/>
            </a:solidFill>
          </p:spPr>
        </p:sp>
      </p:grpSp>
      <p:sp>
        <p:nvSpPr>
          <p:cNvPr id="15" name="Title 14">
            <a:extLst>
              <a:ext uri="{FF2B5EF4-FFF2-40B4-BE49-F238E27FC236}">
                <a16:creationId xmlns:a16="http://schemas.microsoft.com/office/drawing/2014/main" id="{59D7F2DB-B92E-0537-62C4-11C70B2BE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0432" y="1047145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3000" dirty="0" err="1">
                <a:latin typeface="Prompt Light" panose="00000400000000000000" pitchFamily="2" charset="-34"/>
                <a:cs typeface="Prompt Light" panose="00000400000000000000" pitchFamily="2" charset="-34"/>
              </a:rPr>
              <a:t>Antarmuka</a:t>
            </a:r>
            <a:r>
              <a:rPr lang="en-US" sz="3000" dirty="0">
                <a:latin typeface="Prompt Light" panose="00000400000000000000" pitchFamily="2" charset="-34"/>
                <a:cs typeface="Prompt Light" panose="00000400000000000000" pitchFamily="2" charset="-34"/>
              </a:rPr>
              <a:t> chat: </a:t>
            </a:r>
            <a:r>
              <a:rPr lang="en-US" sz="3000" dirty="0" err="1">
                <a:latin typeface="Prompt Light" panose="00000400000000000000" pitchFamily="2" charset="-34"/>
                <a:cs typeface="Prompt Light" panose="00000400000000000000" pitchFamily="2" charset="-34"/>
              </a:rPr>
              <a:t>Memiliki</a:t>
            </a:r>
            <a:r>
              <a:rPr lang="en-US" sz="3000" dirty="0">
                <a:latin typeface="Prompt Light" panose="00000400000000000000" pitchFamily="2" charset="-34"/>
                <a:cs typeface="Prompt Light" panose="00000400000000000000" pitchFamily="2" charset="-34"/>
              </a:rPr>
              <a:t> </a:t>
            </a:r>
            <a:r>
              <a:rPr lang="en-US" sz="3000" dirty="0" err="1">
                <a:latin typeface="Prompt Light" panose="00000400000000000000" pitchFamily="2" charset="-34"/>
                <a:cs typeface="Prompt Light" panose="00000400000000000000" pitchFamily="2" charset="-34"/>
              </a:rPr>
              <a:t>fitur</a:t>
            </a:r>
            <a:r>
              <a:rPr lang="en-US" sz="3000" dirty="0">
                <a:latin typeface="Prompt Light" panose="00000400000000000000" pitchFamily="2" charset="-34"/>
                <a:cs typeface="Prompt Light" panose="00000400000000000000" pitchFamily="2" charset="-34"/>
              </a:rPr>
              <a:t> sidebar </a:t>
            </a:r>
            <a:r>
              <a:rPr lang="en-US" sz="3000" dirty="0" err="1">
                <a:latin typeface="Prompt Light" panose="00000400000000000000" pitchFamily="2" charset="-34"/>
                <a:cs typeface="Prompt Light" panose="00000400000000000000" pitchFamily="2" charset="-34"/>
              </a:rPr>
              <a:t>riwayat</a:t>
            </a:r>
            <a:r>
              <a:rPr lang="en-US" sz="3000" dirty="0">
                <a:latin typeface="Prompt Light" panose="00000400000000000000" pitchFamily="2" charset="-34"/>
                <a:cs typeface="Prompt Light" panose="00000400000000000000" pitchFamily="2" charset="-34"/>
              </a:rPr>
              <a:t> </a:t>
            </a:r>
            <a:r>
              <a:rPr lang="en-US" sz="3000" dirty="0" err="1">
                <a:latin typeface="Prompt Light" panose="00000400000000000000" pitchFamily="2" charset="-34"/>
                <a:cs typeface="Prompt Light" panose="00000400000000000000" pitchFamily="2" charset="-34"/>
              </a:rPr>
              <a:t>sesi</a:t>
            </a:r>
            <a:r>
              <a:rPr lang="en-US" sz="3000" dirty="0">
                <a:latin typeface="Prompt Light" panose="00000400000000000000" pitchFamily="2" charset="-34"/>
                <a:cs typeface="Prompt Light" panose="00000400000000000000" pitchFamily="2" charset="-34"/>
              </a:rPr>
              <a:t> </a:t>
            </a:r>
            <a:r>
              <a:rPr lang="en-US" sz="3000" dirty="0" err="1">
                <a:latin typeface="Prompt Light" panose="00000400000000000000" pitchFamily="2" charset="-34"/>
                <a:cs typeface="Prompt Light" panose="00000400000000000000" pitchFamily="2" charset="-34"/>
              </a:rPr>
              <a:t>untuk</a:t>
            </a:r>
            <a:r>
              <a:rPr lang="en-US" sz="3000" dirty="0">
                <a:latin typeface="Prompt Light" panose="00000400000000000000" pitchFamily="2" charset="-34"/>
                <a:cs typeface="Prompt Light" panose="00000400000000000000" pitchFamily="2" charset="-34"/>
              </a:rPr>
              <a:t> </a:t>
            </a:r>
            <a:r>
              <a:rPr lang="en-US" sz="3000" dirty="0" err="1">
                <a:latin typeface="Prompt Light" panose="00000400000000000000" pitchFamily="2" charset="-34"/>
                <a:cs typeface="Prompt Light" panose="00000400000000000000" pitchFamily="2" charset="-34"/>
              </a:rPr>
              <a:t>memudahkan</a:t>
            </a:r>
            <a:r>
              <a:rPr lang="en-US" sz="3000" dirty="0">
                <a:latin typeface="Prompt Light" panose="00000400000000000000" pitchFamily="2" charset="-34"/>
                <a:cs typeface="Prompt Light" panose="00000400000000000000" pitchFamily="2" charset="-34"/>
              </a:rPr>
              <a:t> </a:t>
            </a:r>
            <a:r>
              <a:rPr lang="en-US" sz="3000" dirty="0" err="1">
                <a:latin typeface="Prompt Light" panose="00000400000000000000" pitchFamily="2" charset="-34"/>
                <a:cs typeface="Prompt Light" panose="00000400000000000000" pitchFamily="2" charset="-34"/>
              </a:rPr>
              <a:t>pengguna</a:t>
            </a:r>
            <a:r>
              <a:rPr lang="en-US" sz="3000" dirty="0">
                <a:latin typeface="Prompt Light" panose="00000400000000000000" pitchFamily="2" charset="-34"/>
                <a:cs typeface="Prompt Light" panose="00000400000000000000" pitchFamily="2" charset="-34"/>
              </a:rPr>
              <a:t> </a:t>
            </a:r>
            <a:r>
              <a:rPr lang="en-US" sz="3000" dirty="0" err="1">
                <a:latin typeface="Prompt Light" panose="00000400000000000000" pitchFamily="2" charset="-34"/>
                <a:cs typeface="Prompt Light" panose="00000400000000000000" pitchFamily="2" charset="-34"/>
              </a:rPr>
              <a:t>melacak</a:t>
            </a:r>
            <a:r>
              <a:rPr lang="en-US" sz="3000" dirty="0">
                <a:latin typeface="Prompt Light" panose="00000400000000000000" pitchFamily="2" charset="-34"/>
                <a:cs typeface="Prompt Light" panose="00000400000000000000" pitchFamily="2" charset="-34"/>
              </a:rPr>
              <a:t> </a:t>
            </a:r>
            <a:r>
              <a:rPr lang="en-US" sz="3000" dirty="0" err="1">
                <a:latin typeface="Prompt Light" panose="00000400000000000000" pitchFamily="2" charset="-34"/>
                <a:cs typeface="Prompt Light" panose="00000400000000000000" pitchFamily="2" charset="-34"/>
              </a:rPr>
              <a:t>konsultasi</a:t>
            </a:r>
            <a:r>
              <a:rPr lang="en-US" sz="3000" dirty="0">
                <a:latin typeface="Prompt Light" panose="00000400000000000000" pitchFamily="2" charset="-34"/>
                <a:cs typeface="Prompt Light" panose="00000400000000000000" pitchFamily="2" charset="-34"/>
              </a:rPr>
              <a:t> lama’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86100" y="30861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15000"/>
          </a:blip>
          <a:srcRect/>
          <a:stretch>
            <a:fillRect/>
          </a:stretch>
        </p:blipFill>
        <p:spPr>
          <a:xfrm rot="5400000">
            <a:off x="-1717104" y="3845615"/>
            <a:ext cx="6520323" cy="671057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1300766" y="-226592"/>
            <a:ext cx="14950372" cy="7188991"/>
            <a:chOff x="-7133079" y="-4065249"/>
            <a:chExt cx="19933830" cy="9585321"/>
          </a:xfrm>
        </p:grpSpPr>
        <p:sp>
          <p:nvSpPr>
            <p:cNvPr id="5" name="TextBox 5"/>
            <p:cNvSpPr txBox="1"/>
            <p:nvPr/>
          </p:nvSpPr>
          <p:spPr>
            <a:xfrm>
              <a:off x="-7133079" y="-4065249"/>
              <a:ext cx="12872143" cy="20518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1999"/>
                </a:lnSpc>
              </a:pPr>
              <a:r>
                <a:rPr lang="en-US" sz="10000" dirty="0">
                  <a:solidFill>
                    <a:srgbClr val="332792"/>
                  </a:solidFill>
                  <a:latin typeface="Bebas Neue Cyrillic"/>
                  <a:ea typeface="Bebas Neue Cyrillic"/>
                  <a:cs typeface="Bebas Neue Cyrillic"/>
                  <a:sym typeface="Bebas Neue Cyrillic"/>
                </a:rPr>
                <a:t>Dashboard chat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85797" y="4827575"/>
              <a:ext cx="12014954" cy="692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endParaRPr lang="en-US" sz="2999" dirty="0">
                <a:solidFill>
                  <a:srgbClr val="332792"/>
                </a:solidFill>
                <a:latin typeface="Prompt Light"/>
                <a:ea typeface="Prompt Light"/>
                <a:cs typeface="Prompt Light"/>
                <a:sym typeface="Prompt Light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75C50A3A-5340-5358-9FFF-9AB0A3551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1245871"/>
            <a:ext cx="11620064" cy="52635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5FF72E4-D013-A3EF-B7A6-0C78C15FE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7372" y="6419938"/>
            <a:ext cx="11789913" cy="39171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5D2BE00-D0B2-88DA-F294-B9EB25DA0C14}"/>
              </a:ext>
            </a:extLst>
          </p:cNvPr>
          <p:cNvSpPr txBox="1"/>
          <p:nvPr/>
        </p:nvSpPr>
        <p:spPr>
          <a:xfrm>
            <a:off x="12039600" y="876300"/>
            <a:ext cx="55626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d-ID" sz="2800" b="1" dirty="0"/>
              <a:t>Respons </a:t>
            </a:r>
            <a:r>
              <a:rPr lang="id-ID" sz="2800" b="1" dirty="0" err="1"/>
              <a:t>Empatik</a:t>
            </a:r>
            <a:r>
              <a:rPr lang="id-ID" sz="2800" b="1" dirty="0"/>
              <a:t>:</a:t>
            </a:r>
            <a:r>
              <a:rPr lang="id-ID" sz="2800" dirty="0"/>
              <a:t> AI memberikan edukasi dan saran penanganan awal (P3K) dengan bahasa yang natural.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d-ID" sz="2800" b="1" dirty="0"/>
              <a:t>Batasan Topik (</a:t>
            </a:r>
            <a:r>
              <a:rPr lang="id-ID" sz="2800" b="1" dirty="0" err="1"/>
              <a:t>Guardrails</a:t>
            </a:r>
            <a:r>
              <a:rPr lang="id-ID" sz="2800" b="1" dirty="0"/>
              <a:t>):</a:t>
            </a:r>
            <a:r>
              <a:rPr lang="id-ID" sz="2800" dirty="0"/>
              <a:t> Sistem secara cerdas menolak pertanyaan di luar konteks medis (</a:t>
            </a:r>
            <a:r>
              <a:rPr lang="id-ID" sz="2800" dirty="0" err="1"/>
              <a:t>Out-of-Scope</a:t>
            </a:r>
            <a:r>
              <a:rPr lang="id-ID" sz="2800" dirty="0"/>
              <a:t>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d-ID" sz="2800" b="1" dirty="0"/>
              <a:t>Riwayat Terintegrasi:</a:t>
            </a:r>
            <a:r>
              <a:rPr lang="id-ID" sz="2800" dirty="0"/>
              <a:t> Setiap sesi konsultasi tersimpan otomatis dan terkelompokkan dengan rapi.</a:t>
            </a:r>
          </a:p>
          <a:p>
            <a:pPr algn="ctr"/>
            <a:endParaRPr lang="id-ID" sz="2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595</Words>
  <Application>Microsoft Office PowerPoint</Application>
  <PresentationFormat>Custom</PresentationFormat>
  <Paragraphs>51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Aristotelica Pro</vt:lpstr>
      <vt:lpstr>Calibri</vt:lpstr>
      <vt:lpstr>Bebas Neue Cyrillic</vt:lpstr>
      <vt:lpstr>Aptos Display</vt:lpstr>
      <vt:lpstr>210 클레이토이</vt:lpstr>
      <vt:lpstr>Prompt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Antarmuka chat: Memiliki fitur sidebar riwayat sesi untuk memudahkan pengguna melacak konsultasi lama’</vt:lpstr>
      <vt:lpstr>PowerPoint Presentation</vt:lpstr>
      <vt:lpstr>PowerPoint Presentation</vt:lpstr>
      <vt:lpstr>Dashboard Admin &amp; Database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Ungu dan Putih Bisnis Rintisan Animasi Presentasi</dc:title>
  <cp:lastModifiedBy>USER USER</cp:lastModifiedBy>
  <cp:revision>6</cp:revision>
  <dcterms:created xsi:type="dcterms:W3CDTF">2006-08-16T00:00:00Z</dcterms:created>
  <dcterms:modified xsi:type="dcterms:W3CDTF">2026-02-26T05:54:43Z</dcterms:modified>
  <dc:identifier>DAHBVImMhQo</dc:identifier>
</cp:coreProperties>
</file>